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AV" ContentType="audio/wav"/>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36"/>
  </p:notesMasterIdLst>
  <p:sldIdLst>
    <p:sldId id="259" r:id="rId3"/>
    <p:sldId id="260" r:id="rId4"/>
    <p:sldId id="261" r:id="rId5"/>
    <p:sldId id="275" r:id="rId6"/>
    <p:sldId id="276" r:id="rId7"/>
    <p:sldId id="262" r:id="rId8"/>
    <p:sldId id="263" r:id="rId9"/>
    <p:sldId id="264" r:id="rId10"/>
    <p:sldId id="265" r:id="rId11"/>
    <p:sldId id="266" r:id="rId12"/>
    <p:sldId id="267" r:id="rId13"/>
    <p:sldId id="268" r:id="rId14"/>
    <p:sldId id="269" r:id="rId15"/>
    <p:sldId id="277" r:id="rId16"/>
    <p:sldId id="288" r:id="rId17"/>
    <p:sldId id="278" r:id="rId18"/>
    <p:sldId id="280" r:id="rId19"/>
    <p:sldId id="279" r:id="rId20"/>
    <p:sldId id="284" r:id="rId21"/>
    <p:sldId id="285" r:id="rId22"/>
    <p:sldId id="286" r:id="rId23"/>
    <p:sldId id="287" r:id="rId24"/>
    <p:sldId id="281" r:id="rId25"/>
    <p:sldId id="283" r:id="rId26"/>
    <p:sldId id="282" r:id="rId27"/>
    <p:sldId id="295" r:id="rId28"/>
    <p:sldId id="290" r:id="rId29"/>
    <p:sldId id="298" r:id="rId30"/>
    <p:sldId id="299" r:id="rId31"/>
    <p:sldId id="300" r:id="rId32"/>
    <p:sldId id="301" r:id="rId33"/>
    <p:sldId id="302" r:id="rId34"/>
    <p:sldId id="303" r:id="rId35"/>
    <p:sldId id="312" r:id="rId36"/>
    <p:sldId id="309" r:id="rId37"/>
    <p:sldId id="305" r:id="rId38"/>
    <p:sldId id="310" r:id="rId39"/>
    <p:sldId id="306" r:id="rId40"/>
    <p:sldId id="307" r:id="rId41"/>
    <p:sldId id="308" r:id="rId42"/>
    <p:sldId id="311" r:id="rId43"/>
    <p:sldId id="315" r:id="rId44"/>
    <p:sldId id="316" r:id="rId45"/>
    <p:sldId id="317" r:id="rId46"/>
    <p:sldId id="320" r:id="rId47"/>
    <p:sldId id="318" r:id="rId48"/>
    <p:sldId id="319" r:id="rId49"/>
    <p:sldId id="321" r:id="rId50"/>
    <p:sldId id="324" r:id="rId51"/>
    <p:sldId id="323" r:id="rId52"/>
    <p:sldId id="325" r:id="rId53"/>
    <p:sldId id="330" r:id="rId54"/>
    <p:sldId id="327" r:id="rId55"/>
    <p:sldId id="328" r:id="rId56"/>
    <p:sldId id="332" r:id="rId57"/>
    <p:sldId id="333" r:id="rId58"/>
    <p:sldId id="334" r:id="rId59"/>
    <p:sldId id="335" r:id="rId60"/>
    <p:sldId id="336" r:id="rId61"/>
    <p:sldId id="338" r:id="rId62"/>
    <p:sldId id="346" r:id="rId63"/>
    <p:sldId id="348" r:id="rId64"/>
    <p:sldId id="342" r:id="rId65"/>
    <p:sldId id="343" r:id="rId66"/>
    <p:sldId id="344" r:id="rId67"/>
    <p:sldId id="345" r:id="rId68"/>
    <p:sldId id="350" r:id="rId69"/>
    <p:sldId id="352" r:id="rId70"/>
    <p:sldId id="354" r:id="rId71"/>
    <p:sldId id="356" r:id="rId72"/>
    <p:sldId id="358" r:id="rId73"/>
    <p:sldId id="359" r:id="rId74"/>
    <p:sldId id="360" r:id="rId75"/>
    <p:sldId id="361" r:id="rId76"/>
    <p:sldId id="362" r:id="rId77"/>
    <p:sldId id="363" r:id="rId78"/>
    <p:sldId id="364" r:id="rId79"/>
    <p:sldId id="365" r:id="rId80"/>
    <p:sldId id="366" r:id="rId81"/>
    <p:sldId id="367" r:id="rId82"/>
    <p:sldId id="368" r:id="rId83"/>
    <p:sldId id="371" r:id="rId84"/>
    <p:sldId id="369" r:id="rId85"/>
    <p:sldId id="370" r:id="rId86"/>
    <p:sldId id="372" r:id="rId87"/>
    <p:sldId id="373" r:id="rId88"/>
    <p:sldId id="376" r:id="rId89"/>
    <p:sldId id="374" r:id="rId90"/>
    <p:sldId id="377" r:id="rId91"/>
    <p:sldId id="378" r:id="rId92"/>
    <p:sldId id="380" r:id="rId93"/>
    <p:sldId id="381" r:id="rId94"/>
    <p:sldId id="382" r:id="rId95"/>
    <p:sldId id="383" r:id="rId96"/>
    <p:sldId id="384" r:id="rId97"/>
    <p:sldId id="386" r:id="rId98"/>
    <p:sldId id="388" r:id="rId99"/>
    <p:sldId id="355" r:id="rId100"/>
    <p:sldId id="390" r:id="rId101"/>
    <p:sldId id="389" r:id="rId102"/>
    <p:sldId id="391" r:id="rId103"/>
    <p:sldId id="392" r:id="rId104"/>
    <p:sldId id="394" r:id="rId105"/>
    <p:sldId id="395" r:id="rId106"/>
    <p:sldId id="396" r:id="rId107"/>
    <p:sldId id="397" r:id="rId108"/>
    <p:sldId id="398" r:id="rId109"/>
    <p:sldId id="399" r:id="rId110"/>
    <p:sldId id="400" r:id="rId111"/>
    <p:sldId id="401" r:id="rId112"/>
    <p:sldId id="402" r:id="rId113"/>
    <p:sldId id="403" r:id="rId114"/>
    <p:sldId id="404" r:id="rId115"/>
    <p:sldId id="405" r:id="rId116"/>
    <p:sldId id="406" r:id="rId117"/>
    <p:sldId id="407" r:id="rId118"/>
    <p:sldId id="408" r:id="rId119"/>
    <p:sldId id="409" r:id="rId120"/>
    <p:sldId id="410" r:id="rId121"/>
    <p:sldId id="411" r:id="rId122"/>
    <p:sldId id="412" r:id="rId123"/>
    <p:sldId id="413" r:id="rId124"/>
    <p:sldId id="414" r:id="rId125"/>
    <p:sldId id="415" r:id="rId126"/>
    <p:sldId id="423" r:id="rId127"/>
    <p:sldId id="419" r:id="rId128"/>
    <p:sldId id="420" r:id="rId129"/>
    <p:sldId id="421" r:id="rId130"/>
    <p:sldId id="422" r:id="rId131"/>
    <p:sldId id="425" r:id="rId132"/>
    <p:sldId id="426" r:id="rId133"/>
    <p:sldId id="427" r:id="rId134"/>
    <p:sldId id="428"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43" autoAdjust="0"/>
    <p:restoredTop sz="94532" autoAdjust="0"/>
  </p:normalViewPr>
  <p:slideViewPr>
    <p:cSldViewPr>
      <p:cViewPr varScale="1">
        <p:scale>
          <a:sx n="98" d="100"/>
          <a:sy n="98" d="100"/>
        </p:scale>
        <p:origin x="-704"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slide" Target="slides/slide126.xml"/><Relationship Id="rId129" Type="http://schemas.openxmlformats.org/officeDocument/2006/relationships/slide" Target="slides/slide1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slide" Target="slides/slide128.xml"/><Relationship Id="rId131" Type="http://schemas.openxmlformats.org/officeDocument/2006/relationships/slide" Target="slides/slide129.xml"/><Relationship Id="rId132" Type="http://schemas.openxmlformats.org/officeDocument/2006/relationships/slide" Target="slides/slide130.xml"/><Relationship Id="rId133" Type="http://schemas.openxmlformats.org/officeDocument/2006/relationships/slide" Target="slides/slide131.xml"/><Relationship Id="rId134" Type="http://schemas.openxmlformats.org/officeDocument/2006/relationships/slide" Target="slides/slide132.xml"/><Relationship Id="rId135" Type="http://schemas.openxmlformats.org/officeDocument/2006/relationships/slide" Target="slides/slide133.xml"/><Relationship Id="rId136" Type="http://schemas.openxmlformats.org/officeDocument/2006/relationships/notesMaster" Target="notesMasters/notesMaster1.xml"/><Relationship Id="rId137" Type="http://schemas.openxmlformats.org/officeDocument/2006/relationships/printerSettings" Target="printerSettings/printerSettings1.bin"/><Relationship Id="rId138" Type="http://schemas.openxmlformats.org/officeDocument/2006/relationships/presProps" Target="presProps.xml"/><Relationship Id="rId13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 Id="rId140" Type="http://schemas.openxmlformats.org/officeDocument/2006/relationships/theme" Target="theme/theme1.xml"/><Relationship Id="rId1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E36848-C9AE-6C45-8A5C-D5E2EEBD43BC}" type="datetimeFigureOut">
              <a:rPr lang="en-US" smtClean="0"/>
              <a:t>31/03/16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223143-8EF0-DC48-B82E-8064D4571776}" type="slidenum">
              <a:rPr lang="en-US" smtClean="0"/>
              <a:t>‹#›</a:t>
            </a:fld>
            <a:endParaRPr lang="en-US"/>
          </a:p>
        </p:txBody>
      </p:sp>
    </p:spTree>
    <p:extLst>
      <p:ext uri="{BB962C8B-B14F-4D97-AF65-F5344CB8AC3E}">
        <p14:creationId xmlns:p14="http://schemas.microsoft.com/office/powerpoint/2010/main" val="8009189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C059CDB-1643-4ADC-9879-72B2CE9DB16D}" type="slidenum">
              <a:rPr lang="en-GB" smtClean="0"/>
              <a:pPr/>
              <a:t>63</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75</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76</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77</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78</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79</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80</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81</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www.youtube.com</a:t>
            </a:r>
            <a:r>
              <a:rPr lang="en-US" dirty="0" smtClean="0"/>
              <a:t>/</a:t>
            </a:r>
            <a:r>
              <a:rPr lang="en-US" dirty="0" err="1" smtClean="0"/>
              <a:t>watch?v</a:t>
            </a:r>
            <a:r>
              <a:rPr lang="en-US" dirty="0" smtClean="0"/>
              <a:t>=kK11GlFhUSc</a:t>
            </a:r>
            <a:endParaRPr lang="en-US" dirty="0"/>
          </a:p>
        </p:txBody>
      </p:sp>
      <p:sp>
        <p:nvSpPr>
          <p:cNvPr id="4" name="Slide Number Placeholder 3"/>
          <p:cNvSpPr>
            <a:spLocks noGrp="1"/>
          </p:cNvSpPr>
          <p:nvPr>
            <p:ph type="sldNum" sz="quarter" idx="10"/>
          </p:nvPr>
        </p:nvSpPr>
        <p:spPr/>
        <p:txBody>
          <a:bodyPr/>
          <a:lstStyle/>
          <a:p>
            <a:fld id="{B4223143-8EF0-DC48-B82E-8064D4571776}" type="slidenum">
              <a:rPr lang="en-US" smtClean="0"/>
              <a:t>83</a:t>
            </a:fld>
            <a:endParaRPr lang="en-US"/>
          </a:p>
        </p:txBody>
      </p:sp>
    </p:spTree>
    <p:extLst>
      <p:ext uri="{BB962C8B-B14F-4D97-AF65-F5344CB8AC3E}">
        <p14:creationId xmlns:p14="http://schemas.microsoft.com/office/powerpoint/2010/main" val="856805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Username: yemohs02</a:t>
            </a:r>
          </a:p>
          <a:p>
            <a:r>
              <a:rPr lang="en-GB" sz="1200" kern="1200" dirty="0" smtClean="0">
                <a:solidFill>
                  <a:schemeClr val="tx1"/>
                </a:solidFill>
                <a:effectLst/>
                <a:latin typeface="+mn-lt"/>
                <a:ea typeface="+mn-ea"/>
                <a:cs typeface="+mn-cs"/>
              </a:rPr>
              <a:t>Password: gerrard17</a:t>
            </a:r>
          </a:p>
          <a:p>
            <a:endParaRPr lang="en-GB" dirty="0"/>
          </a:p>
        </p:txBody>
      </p:sp>
      <p:sp>
        <p:nvSpPr>
          <p:cNvPr id="4" name="Slide Number Placeholder 3"/>
          <p:cNvSpPr>
            <a:spLocks noGrp="1"/>
          </p:cNvSpPr>
          <p:nvPr>
            <p:ph type="sldNum" sz="quarter" idx="10"/>
          </p:nvPr>
        </p:nvSpPr>
        <p:spPr/>
        <p:txBody>
          <a:bodyPr/>
          <a:lstStyle/>
          <a:p>
            <a:fld id="{B4223143-8EF0-DC48-B82E-8064D4571776}" type="slidenum">
              <a:rPr lang="en-US" smtClean="0"/>
              <a:t>131</a:t>
            </a:fld>
            <a:endParaRPr lang="en-US"/>
          </a:p>
        </p:txBody>
      </p:sp>
    </p:spTree>
    <p:extLst>
      <p:ext uri="{BB962C8B-B14F-4D97-AF65-F5344CB8AC3E}">
        <p14:creationId xmlns:p14="http://schemas.microsoft.com/office/powerpoint/2010/main" val="1749340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C059CDB-1643-4ADC-9879-72B2CE9DB16D}" type="slidenum">
              <a:rPr lang="en-GB" smtClean="0"/>
              <a:pPr/>
              <a:t>64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C059CDB-1643-4ADC-9879-72B2CE9DB16D}" type="slidenum">
              <a:rPr lang="en-GB" smtClean="0"/>
              <a:pPr/>
              <a:t>65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033F38-0869-41CC-B005-3549D037460C}" type="slidenum">
              <a:rPr lang="en-GB" smtClean="0"/>
              <a:pPr/>
              <a:t>66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C059CDB-1643-4ADC-9879-72B2CE9DB16D}" type="slidenum">
              <a:rPr lang="en-GB" smtClean="0"/>
              <a:pPr/>
              <a:t>67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omic Sans MS"/>
                <a:cs typeface="Comic Sans MS"/>
              </a:rPr>
              <a:t>An excellent learner will </a:t>
            </a:r>
            <a:r>
              <a:rPr lang="en-US" b="1" dirty="0" smtClean="0">
                <a:latin typeface="Comic Sans MS"/>
                <a:cs typeface="Comic Sans MS"/>
              </a:rPr>
              <a:t>complete</a:t>
            </a:r>
            <a:r>
              <a:rPr lang="en-US" dirty="0" smtClean="0">
                <a:latin typeface="Comic Sans MS"/>
                <a:cs typeface="Comic Sans MS"/>
              </a:rPr>
              <a:t> </a:t>
            </a:r>
            <a:r>
              <a:rPr lang="en-US" dirty="0" smtClean="0">
                <a:solidFill>
                  <a:srgbClr val="FF0000"/>
                </a:solidFill>
                <a:latin typeface="Comic Sans MS"/>
                <a:cs typeface="Comic Sans MS"/>
              </a:rPr>
              <a:t>their </a:t>
            </a:r>
            <a:r>
              <a:rPr lang="en-US" dirty="0" smtClean="0">
                <a:latin typeface="Comic Sans MS"/>
                <a:cs typeface="Comic Sans MS"/>
              </a:rPr>
              <a:t>classwork to the </a:t>
            </a:r>
            <a:r>
              <a:rPr lang="en-US" b="1" dirty="0" smtClean="0">
                <a:latin typeface="Comic Sans MS"/>
                <a:cs typeface="Comic Sans MS"/>
              </a:rPr>
              <a:t>best</a:t>
            </a:r>
            <a:r>
              <a:rPr lang="en-US" dirty="0" smtClean="0">
                <a:latin typeface="Comic Sans MS"/>
                <a:cs typeface="Comic Sans MS"/>
              </a:rPr>
              <a:t> of </a:t>
            </a:r>
            <a:r>
              <a:rPr lang="en-US" dirty="0" smtClean="0">
                <a:solidFill>
                  <a:srgbClr val="FF0000"/>
                </a:solidFill>
                <a:latin typeface="Comic Sans MS"/>
                <a:cs typeface="Comic Sans MS"/>
              </a:rPr>
              <a:t>their</a:t>
            </a:r>
            <a:r>
              <a:rPr lang="en-US" dirty="0" smtClean="0">
                <a:latin typeface="Comic Sans MS"/>
                <a:cs typeface="Comic Sans MS"/>
              </a:rPr>
              <a:t> ability. They will not </a:t>
            </a:r>
            <a:r>
              <a:rPr lang="en-US" b="1" dirty="0" smtClean="0">
                <a:latin typeface="Comic Sans MS"/>
                <a:cs typeface="Comic Sans MS"/>
              </a:rPr>
              <a:t>distract</a:t>
            </a:r>
            <a:r>
              <a:rPr lang="en-US" dirty="0" smtClean="0">
                <a:latin typeface="Comic Sans MS"/>
                <a:cs typeface="Comic Sans MS"/>
              </a:rPr>
              <a:t> other learners and will never talk when a </a:t>
            </a:r>
            <a:r>
              <a:rPr lang="en-US" b="1" dirty="0" smtClean="0">
                <a:latin typeface="Comic Sans MS"/>
                <a:cs typeface="Comic Sans MS"/>
              </a:rPr>
              <a:t>teacher</a:t>
            </a:r>
            <a:r>
              <a:rPr lang="en-US" dirty="0" smtClean="0">
                <a:latin typeface="Comic Sans MS"/>
                <a:cs typeface="Comic Sans MS"/>
              </a:rPr>
              <a:t> is talking.</a:t>
            </a:r>
          </a:p>
          <a:p>
            <a:endParaRPr lang="en-GB" dirty="0"/>
          </a:p>
        </p:txBody>
      </p:sp>
      <p:sp>
        <p:nvSpPr>
          <p:cNvPr id="4" name="Slide Number Placeholder 3"/>
          <p:cNvSpPr>
            <a:spLocks noGrp="1"/>
          </p:cNvSpPr>
          <p:nvPr>
            <p:ph type="sldNum" sz="quarter" idx="10"/>
          </p:nvPr>
        </p:nvSpPr>
        <p:spPr/>
        <p:txBody>
          <a:bodyPr/>
          <a:lstStyle/>
          <a:p>
            <a:fld id="{CB55CC16-2688-47E8-B7F0-CD7F43484868}" type="slidenum">
              <a:rPr lang="en-GB" smtClean="0"/>
              <a:t>68</a:t>
            </a:fld>
            <a:endParaRPr lang="en-GB"/>
          </a:p>
        </p:txBody>
      </p:sp>
    </p:spTree>
    <p:extLst>
      <p:ext uri="{BB962C8B-B14F-4D97-AF65-F5344CB8AC3E}">
        <p14:creationId xmlns:p14="http://schemas.microsoft.com/office/powerpoint/2010/main" val="1360034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West Side Story: https://www.youtube.com/watch?v=bxoC5Oyf_ss</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71</a:t>
            </a:fld>
            <a:endParaRPr lang="en-GB"/>
          </a:p>
        </p:txBody>
      </p:sp>
    </p:spTree>
    <p:extLst>
      <p:ext uri="{BB962C8B-B14F-4D97-AF65-F5344CB8AC3E}">
        <p14:creationId xmlns:p14="http://schemas.microsoft.com/office/powerpoint/2010/main" val="2924622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73</a:t>
            </a:fld>
            <a:endParaRPr lang="en-GB"/>
          </a:p>
        </p:txBody>
      </p:sp>
    </p:spTree>
    <p:extLst>
      <p:ext uri="{BB962C8B-B14F-4D97-AF65-F5344CB8AC3E}">
        <p14:creationId xmlns:p14="http://schemas.microsoft.com/office/powerpoint/2010/main" val="300101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http://www.bbc.co.uk/education/clips/z9pb9j6</a:t>
            </a:r>
          </a:p>
          <a:p>
            <a:r>
              <a:rPr lang="en-GB" dirty="0" smtClean="0"/>
              <a:t>https://www.youtube.com/watch?v=VsRQSazjl4U&amp;safe=active</a:t>
            </a:r>
            <a:endParaRPr lang="en-GB" dirty="0"/>
          </a:p>
        </p:txBody>
      </p:sp>
      <p:sp>
        <p:nvSpPr>
          <p:cNvPr id="4" name="Slide Number Placeholder 3"/>
          <p:cNvSpPr>
            <a:spLocks noGrp="1"/>
          </p:cNvSpPr>
          <p:nvPr>
            <p:ph type="sldNum" sz="quarter" idx="10"/>
          </p:nvPr>
        </p:nvSpPr>
        <p:spPr/>
        <p:txBody>
          <a:bodyPr/>
          <a:lstStyle/>
          <a:p>
            <a:fld id="{C69D5B08-833D-4954-921E-34230626D71F}" type="slidenum">
              <a:rPr lang="en-GB" smtClean="0"/>
              <a:t>74</a:t>
            </a:fld>
            <a:endParaRPr lang="en-GB"/>
          </a:p>
        </p:txBody>
      </p:sp>
    </p:spTree>
    <p:extLst>
      <p:ext uri="{BB962C8B-B14F-4D97-AF65-F5344CB8AC3E}">
        <p14:creationId xmlns:p14="http://schemas.microsoft.com/office/powerpoint/2010/main" val="3001019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C80DCF5-6025-4801-82D1-FA4EEDA51B6F}" type="datetimeFigureOut">
              <a:rPr lang="en-GB" smtClean="0"/>
              <a:t>31/03/16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1111743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C80DCF5-6025-4801-82D1-FA4EEDA51B6F}" type="datetimeFigureOut">
              <a:rPr lang="en-GB" smtClean="0"/>
              <a:t>31/03/16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25175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C80DCF5-6025-4801-82D1-FA4EEDA51B6F}" type="datetimeFigureOut">
              <a:rPr lang="en-GB" smtClean="0"/>
              <a:t>31/03/16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980106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11"/>
          </p:nvPr>
        </p:nvSpPr>
        <p:spPr/>
        <p:txBody>
          <a:bodyPr/>
          <a:lstStyle/>
          <a:p>
            <a:endParaRPr lang="en-GB">
              <a:solidFill>
                <a:prstClr val="white">
                  <a:tint val="75000"/>
                </a:prstClr>
              </a:solidFill>
            </a:endParaRPr>
          </a:p>
        </p:txBody>
      </p:sp>
      <p:sp>
        <p:nvSpPr>
          <p:cNvPr id="6" name="Slide Number Placeholder 5"/>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3768350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11"/>
          </p:nvPr>
        </p:nvSpPr>
        <p:spPr/>
        <p:txBody>
          <a:bodyPr/>
          <a:lstStyle/>
          <a:p>
            <a:endParaRPr lang="en-GB">
              <a:solidFill>
                <a:prstClr val="white">
                  <a:tint val="75000"/>
                </a:prstClr>
              </a:solidFill>
            </a:endParaRPr>
          </a:p>
        </p:txBody>
      </p:sp>
      <p:sp>
        <p:nvSpPr>
          <p:cNvPr id="6" name="Slide Number Placeholder 5"/>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744229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11"/>
          </p:nvPr>
        </p:nvSpPr>
        <p:spPr/>
        <p:txBody>
          <a:bodyPr/>
          <a:lstStyle/>
          <a:p>
            <a:endParaRPr lang="en-GB">
              <a:solidFill>
                <a:prstClr val="white">
                  <a:tint val="75000"/>
                </a:prstClr>
              </a:solidFill>
            </a:endParaRPr>
          </a:p>
        </p:txBody>
      </p:sp>
      <p:sp>
        <p:nvSpPr>
          <p:cNvPr id="6" name="Slide Number Placeholder 5"/>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299615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6" name="Footer Placeholder 5"/>
          <p:cNvSpPr>
            <a:spLocks noGrp="1"/>
          </p:cNvSpPr>
          <p:nvPr>
            <p:ph type="ftr" sz="quarter" idx="11"/>
          </p:nvPr>
        </p:nvSpPr>
        <p:spPr/>
        <p:txBody>
          <a:bodyPr/>
          <a:lstStyle/>
          <a:p>
            <a:endParaRPr lang="en-GB">
              <a:solidFill>
                <a:prstClr val="white">
                  <a:tint val="75000"/>
                </a:prstClr>
              </a:solidFill>
            </a:endParaRPr>
          </a:p>
        </p:txBody>
      </p:sp>
      <p:sp>
        <p:nvSpPr>
          <p:cNvPr id="7" name="Slide Number Placeholder 6"/>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492288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8" name="Footer Placeholder 7"/>
          <p:cNvSpPr>
            <a:spLocks noGrp="1"/>
          </p:cNvSpPr>
          <p:nvPr>
            <p:ph type="ftr" sz="quarter" idx="11"/>
          </p:nvPr>
        </p:nvSpPr>
        <p:spPr/>
        <p:txBody>
          <a:bodyPr/>
          <a:lstStyle/>
          <a:p>
            <a:endParaRPr lang="en-GB">
              <a:solidFill>
                <a:prstClr val="white">
                  <a:tint val="75000"/>
                </a:prstClr>
              </a:solidFill>
            </a:endParaRPr>
          </a:p>
        </p:txBody>
      </p:sp>
      <p:sp>
        <p:nvSpPr>
          <p:cNvPr id="9" name="Slide Number Placeholder 8"/>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638540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4" name="Footer Placeholder 3"/>
          <p:cNvSpPr>
            <a:spLocks noGrp="1"/>
          </p:cNvSpPr>
          <p:nvPr>
            <p:ph type="ftr" sz="quarter" idx="11"/>
          </p:nvPr>
        </p:nvSpPr>
        <p:spPr/>
        <p:txBody>
          <a:bodyPr/>
          <a:lstStyle/>
          <a:p>
            <a:endParaRPr lang="en-GB">
              <a:solidFill>
                <a:prstClr val="white">
                  <a:tint val="75000"/>
                </a:prstClr>
              </a:solidFill>
            </a:endParaRPr>
          </a:p>
        </p:txBody>
      </p:sp>
      <p:sp>
        <p:nvSpPr>
          <p:cNvPr id="5" name="Slide Number Placeholder 4"/>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2072357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3" name="Footer Placeholder 2"/>
          <p:cNvSpPr>
            <a:spLocks noGrp="1"/>
          </p:cNvSpPr>
          <p:nvPr>
            <p:ph type="ftr" sz="quarter" idx="11"/>
          </p:nvPr>
        </p:nvSpPr>
        <p:spPr/>
        <p:txBody>
          <a:bodyPr/>
          <a:lstStyle/>
          <a:p>
            <a:endParaRPr lang="en-GB">
              <a:solidFill>
                <a:prstClr val="white">
                  <a:tint val="75000"/>
                </a:prstClr>
              </a:solidFill>
            </a:endParaRPr>
          </a:p>
        </p:txBody>
      </p:sp>
      <p:sp>
        <p:nvSpPr>
          <p:cNvPr id="4" name="Slide Number Placeholder 3"/>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144472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6" name="Footer Placeholder 5"/>
          <p:cNvSpPr>
            <a:spLocks noGrp="1"/>
          </p:cNvSpPr>
          <p:nvPr>
            <p:ph type="ftr" sz="quarter" idx="11"/>
          </p:nvPr>
        </p:nvSpPr>
        <p:spPr/>
        <p:txBody>
          <a:bodyPr/>
          <a:lstStyle/>
          <a:p>
            <a:endParaRPr lang="en-GB">
              <a:solidFill>
                <a:prstClr val="white">
                  <a:tint val="75000"/>
                </a:prstClr>
              </a:solidFill>
            </a:endParaRPr>
          </a:p>
        </p:txBody>
      </p:sp>
      <p:sp>
        <p:nvSpPr>
          <p:cNvPr id="7" name="Slide Number Placeholder 6"/>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1936782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C80DCF5-6025-4801-82D1-FA4EEDA51B6F}" type="datetimeFigureOut">
              <a:rPr lang="en-GB" smtClean="0"/>
              <a:t>31/03/16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42718460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6" name="Footer Placeholder 5"/>
          <p:cNvSpPr>
            <a:spLocks noGrp="1"/>
          </p:cNvSpPr>
          <p:nvPr>
            <p:ph type="ftr" sz="quarter" idx="11"/>
          </p:nvPr>
        </p:nvSpPr>
        <p:spPr/>
        <p:txBody>
          <a:bodyPr/>
          <a:lstStyle/>
          <a:p>
            <a:endParaRPr lang="en-GB">
              <a:solidFill>
                <a:prstClr val="white">
                  <a:tint val="75000"/>
                </a:prstClr>
              </a:solidFill>
            </a:endParaRPr>
          </a:p>
        </p:txBody>
      </p:sp>
      <p:sp>
        <p:nvSpPr>
          <p:cNvPr id="7" name="Slide Number Placeholder 6"/>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5374690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11"/>
          </p:nvPr>
        </p:nvSpPr>
        <p:spPr/>
        <p:txBody>
          <a:bodyPr/>
          <a:lstStyle/>
          <a:p>
            <a:endParaRPr lang="en-GB">
              <a:solidFill>
                <a:prstClr val="white">
                  <a:tint val="75000"/>
                </a:prstClr>
              </a:solidFill>
            </a:endParaRPr>
          </a:p>
        </p:txBody>
      </p:sp>
      <p:sp>
        <p:nvSpPr>
          <p:cNvPr id="6" name="Slide Number Placeholder 5"/>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831707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11"/>
          </p:nvPr>
        </p:nvSpPr>
        <p:spPr/>
        <p:txBody>
          <a:bodyPr/>
          <a:lstStyle/>
          <a:p>
            <a:endParaRPr lang="en-GB">
              <a:solidFill>
                <a:prstClr val="white">
                  <a:tint val="75000"/>
                </a:prstClr>
              </a:solidFill>
            </a:endParaRPr>
          </a:p>
        </p:txBody>
      </p:sp>
      <p:sp>
        <p:nvSpPr>
          <p:cNvPr id="6" name="Slide Number Placeholder 5"/>
          <p:cNvSpPr>
            <a:spLocks noGrp="1"/>
          </p:cNvSpPr>
          <p:nvPr>
            <p:ph type="sldNum" sz="quarter" idx="12"/>
          </p:nvPr>
        </p:nvSpPr>
        <p:spPr/>
        <p:txBody>
          <a:body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955348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80DCF5-6025-4801-82D1-FA4EEDA51B6F}" type="datetimeFigureOut">
              <a:rPr lang="en-GB" smtClean="0"/>
              <a:t>31/03/16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387902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C80DCF5-6025-4801-82D1-FA4EEDA51B6F}" type="datetimeFigureOut">
              <a:rPr lang="en-GB" smtClean="0"/>
              <a:t>31/03/16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206308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C80DCF5-6025-4801-82D1-FA4EEDA51B6F}" type="datetimeFigureOut">
              <a:rPr lang="en-GB" smtClean="0"/>
              <a:t>31/03/16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86326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C80DCF5-6025-4801-82D1-FA4EEDA51B6F}" type="datetimeFigureOut">
              <a:rPr lang="en-GB" smtClean="0"/>
              <a:t>31/03/16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236644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80DCF5-6025-4801-82D1-FA4EEDA51B6F}" type="datetimeFigureOut">
              <a:rPr lang="en-GB" smtClean="0"/>
              <a:t>31/03/16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4073560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80DCF5-6025-4801-82D1-FA4EEDA51B6F}" type="datetimeFigureOut">
              <a:rPr lang="en-GB" smtClean="0"/>
              <a:t>31/03/16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1321228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80DCF5-6025-4801-82D1-FA4EEDA51B6F}" type="datetimeFigureOut">
              <a:rPr lang="en-GB" smtClean="0"/>
              <a:t>31/03/16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CFB66C-8B25-44EA-B0E8-8AF2075097F6}" type="slidenum">
              <a:rPr lang="en-GB" smtClean="0"/>
              <a:t>‹#›</a:t>
            </a:fld>
            <a:endParaRPr lang="en-GB"/>
          </a:p>
        </p:txBody>
      </p:sp>
    </p:spTree>
    <p:extLst>
      <p:ext uri="{BB962C8B-B14F-4D97-AF65-F5344CB8AC3E}">
        <p14:creationId xmlns:p14="http://schemas.microsoft.com/office/powerpoint/2010/main" val="3329192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0DCF5-6025-4801-82D1-FA4EEDA51B6F}" type="datetimeFigureOut">
              <a:rPr lang="en-GB" smtClean="0"/>
              <a:t>31/03/16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FB66C-8B25-44EA-B0E8-8AF2075097F6}" type="slidenum">
              <a:rPr lang="en-GB" smtClean="0"/>
              <a:t>‹#›</a:t>
            </a:fld>
            <a:endParaRPr lang="en-GB"/>
          </a:p>
        </p:txBody>
      </p:sp>
    </p:spTree>
    <p:extLst>
      <p:ext uri="{BB962C8B-B14F-4D97-AF65-F5344CB8AC3E}">
        <p14:creationId xmlns:p14="http://schemas.microsoft.com/office/powerpoint/2010/main" val="3683384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0DCF5-6025-4801-82D1-FA4EEDA51B6F}" type="datetimeFigureOut">
              <a:rPr lang="en-GB" smtClean="0">
                <a:solidFill>
                  <a:prstClr val="white">
                    <a:tint val="75000"/>
                  </a:prstClr>
                </a:solidFill>
              </a:rPr>
              <a:pPr/>
              <a:t>31/03/16</a:t>
            </a:fld>
            <a:endParaRPr lang="en-GB">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FB66C-8B25-44EA-B0E8-8AF2075097F6}" type="slidenum">
              <a:rPr lang="en-GB" smtClean="0">
                <a:solidFill>
                  <a:prstClr val="white">
                    <a:tint val="75000"/>
                  </a:prstClr>
                </a:solidFill>
              </a:rPr>
              <a:pPr/>
              <a:t>‹#›</a:t>
            </a:fld>
            <a:endParaRPr lang="en-GB">
              <a:solidFill>
                <a:prstClr val="white">
                  <a:tint val="75000"/>
                </a:prstClr>
              </a:solidFill>
            </a:endParaRPr>
          </a:p>
        </p:txBody>
      </p:sp>
    </p:spTree>
    <p:extLst>
      <p:ext uri="{BB962C8B-B14F-4D97-AF65-F5344CB8AC3E}">
        <p14:creationId xmlns:p14="http://schemas.microsoft.com/office/powerpoint/2010/main" val="63411862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ile:///\\HAM-USS-002.hampstead.internal\RMStaff\Teaching%20and%20Learning\Faculties\Eng%20Med\Archive\Library\Video%20Library\Romeo.And.Juliet.%5b1996%5d.DVDRip.XviD-BLiTZKRiEG.avi"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hyperlink" Target="https://www.bbcredux.com/asset/7fa83af0-89b2-4f6a-9d4f-3d4df66f7a69"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4VBsi0VxiL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_qEKkdcTVE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WAV"/><Relationship Id="rId2" Type="http://schemas.openxmlformats.org/officeDocument/2006/relationships/audio" Target="../media/media1.WAV"/></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wav"/></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4.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WAV"/><Relationship Id="rId2" Type="http://schemas.openxmlformats.org/officeDocument/2006/relationships/audio" Target="../media/media1.WAV"/></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e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hyperlink" Target="http://www.youtube.com/watch?v=FHoaPLO6Zd8"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1.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2.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6.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7.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audio" Target="../media/audio1.wav"/><Relationship Id="rId5" Type="http://schemas.openxmlformats.org/officeDocument/2006/relationships/image" Target="../media/image28.png"/><Relationship Id="rId1" Type="http://schemas.microsoft.com/office/2007/relationships/media" Target="../media/media2.WAV"/><Relationship Id="rId2" Type="http://schemas.openxmlformats.org/officeDocument/2006/relationships/audio" Target="../media/media2.WAV"/></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WAV"/><Relationship Id="rId2" Type="http://schemas.openxmlformats.org/officeDocument/2006/relationships/audio" Target="../media/media1.WAV"/></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ile:///\\HAM-USS-002.hampstead.internal\RMStaff\Teaching%20and%20Learning\Faculties\Eng%20Med\Archive\Library\Video%20Library\Romeo.And.Juliet.%5b1996%5d.DVDRip.XviD-BLiTZKRiEG.avi"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112512"/>
            <a:ext cx="8229600" cy="1143000"/>
          </a:xfrm>
        </p:spPr>
        <p:txBody>
          <a:bodyPr/>
          <a:lstStyle/>
          <a:p>
            <a:r>
              <a:rPr lang="en-US" u="sng" dirty="0" smtClean="0"/>
              <a:t>Fix it time</a:t>
            </a:r>
            <a:endParaRPr lang="en-US" u="sng" dirty="0"/>
          </a:p>
        </p:txBody>
      </p:sp>
      <p:sp>
        <p:nvSpPr>
          <p:cNvPr id="3" name="Content Placeholder 2"/>
          <p:cNvSpPr>
            <a:spLocks noGrp="1"/>
          </p:cNvSpPr>
          <p:nvPr>
            <p:ph idx="1"/>
          </p:nvPr>
        </p:nvSpPr>
        <p:spPr>
          <a:xfrm>
            <a:off x="395536" y="1196752"/>
            <a:ext cx="5719011" cy="3145589"/>
          </a:xfrm>
          <a:solidFill>
            <a:schemeClr val="bg1"/>
          </a:solidFill>
          <a:ln>
            <a:solidFill>
              <a:schemeClr val="tx1"/>
            </a:solidFill>
          </a:ln>
        </p:spPr>
        <p:txBody>
          <a:bodyPr/>
          <a:lstStyle/>
          <a:p>
            <a:pPr marL="0" indent="0">
              <a:buNone/>
            </a:pPr>
            <a:r>
              <a:rPr lang="en-US" dirty="0" smtClean="0">
                <a:solidFill>
                  <a:srgbClr val="660066"/>
                </a:solidFill>
              </a:rPr>
              <a:t>What went well    </a:t>
            </a:r>
            <a:r>
              <a:rPr lang="en-US" dirty="0" smtClean="0">
                <a:solidFill>
                  <a:schemeClr val="accent6">
                    <a:lumMod val="75000"/>
                  </a:schemeClr>
                </a:solidFill>
              </a:rPr>
              <a:t>My next step is</a:t>
            </a:r>
          </a:p>
          <a:p>
            <a:pPr marL="0" indent="0">
              <a:buNone/>
            </a:pPr>
            <a:endParaRPr lang="en-US" dirty="0"/>
          </a:p>
          <a:p>
            <a:pPr marL="0" indent="0">
              <a:buNone/>
            </a:pPr>
            <a:endParaRPr lang="en-US" dirty="0" smtClean="0"/>
          </a:p>
          <a:p>
            <a:pPr marL="0" indent="0">
              <a:buNone/>
            </a:pPr>
            <a:r>
              <a:rPr lang="en-US" dirty="0" smtClean="0">
                <a:solidFill>
                  <a:srgbClr val="008000"/>
                </a:solidFill>
              </a:rPr>
              <a:t>Even better if</a:t>
            </a:r>
            <a:endParaRPr lang="en-US" dirty="0">
              <a:solidFill>
                <a:srgbClr val="008000"/>
              </a:solidFill>
            </a:endParaRPr>
          </a:p>
        </p:txBody>
      </p:sp>
      <p:cxnSp>
        <p:nvCxnSpPr>
          <p:cNvPr id="7" name="Straight Connector 6"/>
          <p:cNvCxnSpPr>
            <a:stCxn id="3" idx="0"/>
            <a:endCxn id="3" idx="2"/>
          </p:cNvCxnSpPr>
          <p:nvPr/>
        </p:nvCxnSpPr>
        <p:spPr>
          <a:xfrm>
            <a:off x="3255042" y="1196752"/>
            <a:ext cx="0" cy="314558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3" idx="1"/>
          </p:cNvCxnSpPr>
          <p:nvPr/>
        </p:nvCxnSpPr>
        <p:spPr>
          <a:xfrm>
            <a:off x="395536" y="2769547"/>
            <a:ext cx="2859506" cy="127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95536" y="4568485"/>
            <a:ext cx="8496944" cy="830997"/>
          </a:xfrm>
          <a:prstGeom prst="rect">
            <a:avLst/>
          </a:prstGeom>
          <a:solidFill>
            <a:srgbClr val="FFFFFF"/>
          </a:solidFill>
          <a:ln>
            <a:solidFill>
              <a:srgbClr val="000000"/>
            </a:solidFill>
          </a:ln>
        </p:spPr>
        <p:txBody>
          <a:bodyPr wrap="square" rtlCol="0">
            <a:spAutoFit/>
          </a:bodyPr>
          <a:lstStyle/>
          <a:p>
            <a:r>
              <a:rPr lang="en-US" sz="2400" b="1" dirty="0" smtClean="0">
                <a:solidFill>
                  <a:srgbClr val="FF0000"/>
                </a:solidFill>
              </a:rPr>
              <a:t>Below the sticker, you need to </a:t>
            </a:r>
            <a:r>
              <a:rPr lang="en-US" sz="2400" b="1" u="sng" dirty="0" smtClean="0">
                <a:solidFill>
                  <a:srgbClr val="FF0000"/>
                </a:solidFill>
              </a:rPr>
              <a:t>SHOW</a:t>
            </a:r>
            <a:r>
              <a:rPr lang="en-US" sz="2400" b="1" dirty="0" smtClean="0">
                <a:solidFill>
                  <a:srgbClr val="FF0000"/>
                </a:solidFill>
              </a:rPr>
              <a:t> me you can do your next step. Write a few sentences/rewrite a section demonstrating it.</a:t>
            </a:r>
            <a:endParaRPr lang="en-US" sz="2400" b="1" dirty="0">
              <a:solidFill>
                <a:srgbClr val="FF0000"/>
              </a:solidFill>
            </a:endParaRPr>
          </a:p>
        </p:txBody>
      </p:sp>
      <p:sp>
        <p:nvSpPr>
          <p:cNvPr id="18" name="TextBox 17"/>
          <p:cNvSpPr txBox="1"/>
          <p:nvPr/>
        </p:nvSpPr>
        <p:spPr>
          <a:xfrm>
            <a:off x="6876256" y="1556792"/>
            <a:ext cx="1576714" cy="461665"/>
          </a:xfrm>
          <a:prstGeom prst="rect">
            <a:avLst/>
          </a:prstGeom>
          <a:solidFill>
            <a:srgbClr val="FFFF00"/>
          </a:solidFill>
          <a:ln>
            <a:solidFill>
              <a:srgbClr val="000000"/>
            </a:solidFill>
          </a:ln>
        </p:spPr>
        <p:txBody>
          <a:bodyPr wrap="none" rtlCol="0">
            <a:spAutoFit/>
          </a:bodyPr>
          <a:lstStyle/>
          <a:p>
            <a:r>
              <a:rPr lang="en-US" sz="2400" dirty="0" smtClean="0"/>
              <a:t>Silent work</a:t>
            </a:r>
            <a:endParaRPr lang="en-US" sz="2400" dirty="0"/>
          </a:p>
        </p:txBody>
      </p:sp>
      <p:sp>
        <p:nvSpPr>
          <p:cNvPr id="4" name="TextBox 3"/>
          <p:cNvSpPr txBox="1"/>
          <p:nvPr/>
        </p:nvSpPr>
        <p:spPr>
          <a:xfrm>
            <a:off x="395536" y="5589240"/>
            <a:ext cx="7729174" cy="707886"/>
          </a:xfrm>
          <a:prstGeom prst="rect">
            <a:avLst/>
          </a:prstGeom>
          <a:solidFill>
            <a:srgbClr val="D7E4BD"/>
          </a:solidFill>
        </p:spPr>
        <p:txBody>
          <a:bodyPr wrap="none" rtlCol="0">
            <a:spAutoFit/>
          </a:bodyPr>
          <a:lstStyle/>
          <a:p>
            <a:r>
              <a:rPr lang="en-US" sz="2000" dirty="0" smtClean="0"/>
              <a:t>Finished? Check that you have responded to ALL feedback</a:t>
            </a:r>
            <a:r>
              <a:rPr lang="is-IS" sz="2000" dirty="0" smtClean="0"/>
              <a:t>…</a:t>
            </a:r>
          </a:p>
          <a:p>
            <a:r>
              <a:rPr lang="en-US" sz="2000" dirty="0" smtClean="0"/>
              <a:t>Definitely finished? Take the remaining time to enjoy reading your book.</a:t>
            </a:r>
            <a:endParaRPr lang="is-IS" sz="2000" dirty="0"/>
          </a:p>
        </p:txBody>
      </p:sp>
    </p:spTree>
    <p:extLst>
      <p:ext uri="{BB962C8B-B14F-4D97-AF65-F5344CB8AC3E}">
        <p14:creationId xmlns:p14="http://schemas.microsoft.com/office/powerpoint/2010/main" val="95886829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a:bodyPr>
          <a:lstStyle/>
          <a:p>
            <a:r>
              <a:rPr lang="en-US" dirty="0"/>
              <a:t>...and darkness be the burier of the dead.		</a:t>
            </a:r>
          </a:p>
        </p:txBody>
      </p:sp>
      <p:sp>
        <p:nvSpPr>
          <p:cNvPr id="3" name="Content Placeholder 2"/>
          <p:cNvSpPr>
            <a:spLocks noGrp="1"/>
          </p:cNvSpPr>
          <p:nvPr>
            <p:ph idx="1"/>
          </p:nvPr>
        </p:nvSpPr>
        <p:spPr>
          <a:xfrm>
            <a:off x="457200" y="4015438"/>
            <a:ext cx="5852186" cy="2110725"/>
          </a:xfrm>
        </p:spPr>
        <p:txBody>
          <a:bodyPr/>
          <a:lstStyle/>
          <a:p>
            <a:r>
              <a:rPr lang="en-US" dirty="0" smtClean="0"/>
              <a:t>Shakespeare (Henry IV)</a:t>
            </a:r>
            <a:endParaRPr lang="en-US" dirty="0"/>
          </a:p>
        </p:txBody>
      </p:sp>
      <p:pic>
        <p:nvPicPr>
          <p:cNvPr id="5" name="Picture 4"/>
          <p:cNvPicPr>
            <a:picLocks noChangeAspect="1"/>
          </p:cNvPicPr>
          <p:nvPr/>
        </p:nvPicPr>
        <p:blipFill>
          <a:blip r:embed="rId2"/>
          <a:stretch>
            <a:fillRect/>
          </a:stretch>
        </p:blipFill>
        <p:spPr>
          <a:xfrm>
            <a:off x="6477000" y="3810000"/>
            <a:ext cx="2667000" cy="3048000"/>
          </a:xfrm>
          <a:prstGeom prst="rect">
            <a:avLst/>
          </a:prstGeom>
        </p:spPr>
      </p:pic>
    </p:spTree>
    <p:extLst>
      <p:ext uri="{BB962C8B-B14F-4D97-AF65-F5344CB8AC3E}">
        <p14:creationId xmlns:p14="http://schemas.microsoft.com/office/powerpoint/2010/main" val="3205752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4000" u="sng" dirty="0" smtClean="0">
                <a:hlinkClick r:id="rId2" action="ppaction://hlinkfile"/>
              </a:rPr>
              <a:t>Film</a:t>
            </a:r>
            <a:endParaRPr lang="en-GB" sz="4000" u="sng" dirty="0"/>
          </a:p>
        </p:txBody>
      </p:sp>
      <p:sp>
        <p:nvSpPr>
          <p:cNvPr id="3" name="Content Placeholder 2"/>
          <p:cNvSpPr>
            <a:spLocks noGrp="1"/>
          </p:cNvSpPr>
          <p:nvPr>
            <p:ph idx="1"/>
          </p:nvPr>
        </p:nvSpPr>
        <p:spPr>
          <a:xfrm>
            <a:off x="107504" y="2492897"/>
            <a:ext cx="8928992" cy="2736304"/>
          </a:xfrm>
          <a:solidFill>
            <a:srgbClr val="008000"/>
          </a:solidFill>
        </p:spPr>
        <p:txBody>
          <a:bodyPr/>
          <a:lstStyle/>
          <a:p>
            <a:pPr marL="0" indent="0" algn="ctr">
              <a:buNone/>
            </a:pPr>
            <a:r>
              <a:rPr lang="en-GB" dirty="0" smtClean="0">
                <a:solidFill>
                  <a:schemeClr val="bg1"/>
                </a:solidFill>
              </a:rPr>
              <a:t>We are going to finish watching the </a:t>
            </a:r>
            <a:r>
              <a:rPr lang="en-GB" dirty="0" err="1" smtClean="0">
                <a:solidFill>
                  <a:schemeClr val="bg1"/>
                </a:solidFill>
              </a:rPr>
              <a:t>Bazluhrman</a:t>
            </a:r>
            <a:r>
              <a:rPr lang="en-GB" dirty="0" smtClean="0">
                <a:solidFill>
                  <a:schemeClr val="bg1"/>
                </a:solidFill>
              </a:rPr>
              <a:t> interpretation of </a:t>
            </a:r>
            <a:r>
              <a:rPr lang="en-GB" i="1" dirty="0" smtClean="0">
                <a:solidFill>
                  <a:schemeClr val="bg1"/>
                </a:solidFill>
              </a:rPr>
              <a:t>Romeo and Juliet.</a:t>
            </a:r>
          </a:p>
          <a:p>
            <a:pPr marL="0" indent="0" algn="ctr">
              <a:buNone/>
            </a:pPr>
            <a:r>
              <a:rPr lang="en-GB" dirty="0" smtClean="0">
                <a:solidFill>
                  <a:schemeClr val="bg1"/>
                </a:solidFill>
              </a:rPr>
              <a:t>I will stop the film at several points, ask you a question and you must write down the answer</a:t>
            </a:r>
          </a:p>
          <a:p>
            <a:pPr marL="0" indent="0" algn="ctr">
              <a:buNone/>
            </a:pPr>
            <a:endParaRPr lang="en-GB" dirty="0"/>
          </a:p>
        </p:txBody>
      </p:sp>
      <p:sp>
        <p:nvSpPr>
          <p:cNvPr id="5" name="TextBox 4"/>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360402"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Wednesday 9</a:t>
            </a:r>
            <a:r>
              <a:rPr lang="en-US" u="sng" baseline="30000" dirty="0" smtClean="0"/>
              <a:t>th</a:t>
            </a:r>
            <a:r>
              <a:rPr lang="en-US" u="sng" dirty="0" smtClean="0"/>
              <a:t> March 2016 </a:t>
            </a:r>
            <a:endParaRPr lang="en-US" u="sng" dirty="0"/>
          </a:p>
        </p:txBody>
      </p:sp>
      <p:cxnSp>
        <p:nvCxnSpPr>
          <p:cNvPr id="15" name="Straight Arrow Connector 14"/>
          <p:cNvCxnSpPr>
            <a:stCxn id="8" idx="0"/>
          </p:cNvCxnSpPr>
          <p:nvPr/>
        </p:nvCxnSpPr>
        <p:spPr>
          <a:xfrm flipH="1" flipV="1">
            <a:off x="5724128" y="4725144"/>
            <a:ext cx="72329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6948264" y="4725144"/>
            <a:ext cx="584089" cy="9186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321" y="1452300"/>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Shakespeare’s narrative in Romeo and Juliet</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a:t>
            </a:r>
            <a:endParaRPr lang="en-US" sz="2000" i="1" dirty="0"/>
          </a:p>
        </p:txBody>
      </p:sp>
    </p:spTree>
    <p:extLst>
      <p:ext uri="{BB962C8B-B14F-4D97-AF65-F5344CB8AC3E}">
        <p14:creationId xmlns:p14="http://schemas.microsoft.com/office/powerpoint/2010/main" val="166445281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fontScale="90000"/>
          </a:bodyPr>
          <a:lstStyle/>
          <a:p>
            <a:r>
              <a:rPr lang="en-US" dirty="0" smtClean="0"/>
              <a:t>What do you think the message of </a:t>
            </a:r>
            <a:r>
              <a:rPr lang="en-US" i="1" dirty="0" smtClean="0"/>
              <a:t>Romeo and Juliet</a:t>
            </a:r>
            <a:r>
              <a:rPr lang="en-US" dirty="0" smtClean="0"/>
              <a:t> is and why?</a:t>
            </a:r>
            <a:endParaRPr lang="en-US" dirty="0"/>
          </a:p>
        </p:txBody>
      </p:sp>
      <p:sp>
        <p:nvSpPr>
          <p:cNvPr id="3" name="Content Placeholder 2"/>
          <p:cNvSpPr>
            <a:spLocks noGrp="1"/>
          </p:cNvSpPr>
          <p:nvPr>
            <p:ph idx="1"/>
          </p:nvPr>
        </p:nvSpPr>
        <p:spPr>
          <a:xfrm>
            <a:off x="457200" y="1844825"/>
            <a:ext cx="8229600" cy="792088"/>
          </a:xfrm>
          <a:solidFill>
            <a:srgbClr val="008000"/>
          </a:solidFill>
        </p:spPr>
        <p:txBody>
          <a:bodyPr/>
          <a:lstStyle/>
          <a:p>
            <a:pPr marL="0" indent="0" algn="ctr">
              <a:buNone/>
            </a:pPr>
            <a:r>
              <a:rPr lang="en-US" dirty="0" smtClean="0">
                <a:solidFill>
                  <a:schemeClr val="bg1"/>
                </a:solidFill>
              </a:rPr>
              <a:t>Write a paragraph in your books.</a:t>
            </a:r>
            <a:endParaRPr lang="en-US" dirty="0">
              <a:solidFill>
                <a:schemeClr val="bg1"/>
              </a:solidFill>
            </a:endParaRPr>
          </a:p>
        </p:txBody>
      </p:sp>
    </p:spTree>
    <p:extLst>
      <p:ext uri="{BB962C8B-B14F-4D97-AF65-F5344CB8AC3E}">
        <p14:creationId xmlns:p14="http://schemas.microsoft.com/office/powerpoint/2010/main" val="7462815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3200" u="sng" dirty="0" smtClean="0"/>
              <a:t>Plenary</a:t>
            </a:r>
            <a:endParaRPr lang="en-GB" sz="3200" u="sng" dirty="0"/>
          </a:p>
        </p:txBody>
      </p:sp>
      <p:sp>
        <p:nvSpPr>
          <p:cNvPr id="5" name="TextBox 4"/>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sp>
        <p:nvSpPr>
          <p:cNvPr id="12" name="Content Placeholder 2"/>
          <p:cNvSpPr>
            <a:spLocks noGrp="1"/>
          </p:cNvSpPr>
          <p:nvPr>
            <p:ph idx="1"/>
          </p:nvPr>
        </p:nvSpPr>
        <p:spPr>
          <a:xfrm>
            <a:off x="130406" y="1556792"/>
            <a:ext cx="8928992" cy="2736304"/>
          </a:xfrm>
          <a:solidFill>
            <a:srgbClr val="008000"/>
          </a:solidFill>
        </p:spPr>
        <p:txBody>
          <a:bodyPr>
            <a:normAutofit/>
          </a:bodyPr>
          <a:lstStyle/>
          <a:p>
            <a:pPr marL="0" indent="0" algn="ctr">
              <a:buNone/>
            </a:pPr>
            <a:r>
              <a:rPr lang="en-GB" dirty="0" smtClean="0">
                <a:solidFill>
                  <a:schemeClr val="bg1"/>
                </a:solidFill>
              </a:rPr>
              <a:t>Do you think you have met the learning outcome of an excellent learner or skilled learner today?</a:t>
            </a:r>
            <a:endParaRPr lang="en-GB" dirty="0"/>
          </a:p>
        </p:txBody>
      </p:sp>
      <p:cxnSp>
        <p:nvCxnSpPr>
          <p:cNvPr id="4" name="Straight Arrow Connector 3"/>
          <p:cNvCxnSpPr>
            <a:stCxn id="8" idx="0"/>
          </p:cNvCxnSpPr>
          <p:nvPr/>
        </p:nvCxnSpPr>
        <p:spPr>
          <a:xfrm flipH="1" flipV="1">
            <a:off x="6084168" y="4293096"/>
            <a:ext cx="363250"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7620353" y="4293096"/>
            <a:ext cx="363250"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7504" y="3068960"/>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how Shakespeare ends the play</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Juliet’s ending</a:t>
            </a:r>
            <a:endParaRPr lang="en-US" sz="2000" i="1" dirty="0"/>
          </a:p>
        </p:txBody>
      </p:sp>
    </p:spTree>
    <p:extLst>
      <p:ext uri="{BB962C8B-B14F-4D97-AF65-F5344CB8AC3E}">
        <p14:creationId xmlns:p14="http://schemas.microsoft.com/office/powerpoint/2010/main" val="34924036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lstStyle/>
          <a:p>
            <a:r>
              <a:rPr lang="en-US" u="sng" dirty="0" smtClean="0"/>
              <a:t>Romeo or Juliet</a:t>
            </a:r>
            <a:endParaRPr lang="en-US" u="sng" dirty="0"/>
          </a:p>
        </p:txBody>
      </p:sp>
      <p:sp>
        <p:nvSpPr>
          <p:cNvPr id="4" name="TextBox 3"/>
          <p:cNvSpPr txBox="1"/>
          <p:nvPr/>
        </p:nvSpPr>
        <p:spPr>
          <a:xfrm>
            <a:off x="0" y="1268760"/>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how Shakespeare ends the play</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Juliet’s ending</a:t>
            </a:r>
            <a:endParaRPr lang="en-US" sz="2000" i="1" dirty="0"/>
          </a:p>
        </p:txBody>
      </p:sp>
      <p:sp>
        <p:nvSpPr>
          <p:cNvPr id="6" name="TextBox 5"/>
          <p:cNvSpPr txBox="1"/>
          <p:nvPr/>
        </p:nvSpPr>
        <p:spPr>
          <a:xfrm>
            <a:off x="251520" y="2276872"/>
            <a:ext cx="8496944" cy="2862322"/>
          </a:xfrm>
          <a:prstGeom prst="rect">
            <a:avLst/>
          </a:prstGeom>
          <a:solidFill>
            <a:srgbClr val="FFFF00"/>
          </a:solidFill>
        </p:spPr>
        <p:txBody>
          <a:bodyPr wrap="square" rtlCol="0">
            <a:spAutoFit/>
          </a:bodyPr>
          <a:lstStyle/>
          <a:p>
            <a:r>
              <a:rPr lang="en-US" sz="2000" u="sng" dirty="0" smtClean="0"/>
              <a:t>Starter</a:t>
            </a:r>
          </a:p>
          <a:p>
            <a:endParaRPr lang="en-US" sz="2000" u="sng" dirty="0"/>
          </a:p>
          <a:p>
            <a:r>
              <a:rPr lang="en-US" sz="2000" b="1" dirty="0" smtClean="0"/>
              <a:t>Answer these questions in your book</a:t>
            </a:r>
          </a:p>
          <a:p>
            <a:endParaRPr lang="en-US" sz="2000" u="sng" dirty="0"/>
          </a:p>
          <a:p>
            <a:r>
              <a:rPr lang="en-GB" sz="2000" dirty="0" smtClean="0"/>
              <a:t>1) Would </a:t>
            </a:r>
            <a:r>
              <a:rPr lang="en-GB" sz="2000" dirty="0"/>
              <a:t>the play be more satisfying if Juliet woke in time to stop Romeo</a:t>
            </a:r>
            <a:r>
              <a:rPr lang="en-GB" sz="2000" dirty="0" smtClean="0"/>
              <a:t>?</a:t>
            </a:r>
          </a:p>
          <a:p>
            <a:endParaRPr lang="en-GB" sz="2000" dirty="0"/>
          </a:p>
          <a:p>
            <a:r>
              <a:rPr lang="en-GB" sz="2000" dirty="0" smtClean="0"/>
              <a:t>2) Do </a:t>
            </a:r>
            <a:r>
              <a:rPr lang="en-GB" sz="2000" dirty="0"/>
              <a:t>Romeo and Juliet deserve their fate? Why</a:t>
            </a:r>
            <a:r>
              <a:rPr lang="en-GB" sz="2000" dirty="0" smtClean="0"/>
              <a:t>?</a:t>
            </a:r>
          </a:p>
          <a:p>
            <a:endParaRPr lang="en-GB" sz="2000" dirty="0"/>
          </a:p>
          <a:p>
            <a:r>
              <a:rPr lang="en-GB" sz="2000" dirty="0" smtClean="0"/>
              <a:t>3)Why </a:t>
            </a:r>
            <a:r>
              <a:rPr lang="en-GB" sz="2000" dirty="0"/>
              <a:t>does Shakespeare include the peace deal between the families?</a:t>
            </a:r>
          </a:p>
        </p:txBody>
      </p:sp>
      <p:sp>
        <p:nvSpPr>
          <p:cNvPr id="7" name="Content Placeholder 2"/>
          <p:cNvSpPr txBox="1">
            <a:spLocks/>
          </p:cNvSpPr>
          <p:nvPr/>
        </p:nvSpPr>
        <p:spPr>
          <a:xfrm>
            <a:off x="4360402"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10</a:t>
            </a:r>
            <a:r>
              <a:rPr lang="en-US" u="sng" baseline="30000" dirty="0" smtClean="0"/>
              <a:t>th</a:t>
            </a:r>
            <a:r>
              <a:rPr lang="en-US" u="sng" dirty="0" smtClean="0"/>
              <a:t> March 2016</a:t>
            </a:r>
            <a:endParaRPr lang="en-US" u="sng" dirty="0"/>
          </a:p>
        </p:txBody>
      </p:sp>
      <p:sp>
        <p:nvSpPr>
          <p:cNvPr id="8" name="TextBox 7"/>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3" name="Straight Connector 1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5" name="Straight Arrow Connector 14"/>
          <p:cNvCxnSpPr/>
          <p:nvPr/>
        </p:nvCxnSpPr>
        <p:spPr>
          <a:xfrm flipH="1" flipV="1">
            <a:off x="6156176" y="5085184"/>
            <a:ext cx="291242" cy="7920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7596336" y="5157192"/>
            <a:ext cx="387267" cy="51073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6" idx="2"/>
          </p:cNvCxnSpPr>
          <p:nvPr/>
        </p:nvCxnSpPr>
        <p:spPr>
          <a:xfrm flipH="1" flipV="1">
            <a:off x="4499992" y="5139194"/>
            <a:ext cx="171244" cy="5287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50448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err="1" smtClean="0"/>
              <a:t>Summarise</a:t>
            </a:r>
            <a:r>
              <a:rPr lang="en-US" dirty="0" smtClean="0"/>
              <a:t> their story</a:t>
            </a:r>
            <a:endParaRPr lang="en-US" dirty="0"/>
          </a:p>
        </p:txBody>
      </p:sp>
      <p:sp>
        <p:nvSpPr>
          <p:cNvPr id="4" name="TextBox 3"/>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467544" y="1628800"/>
            <a:ext cx="8352928" cy="2664296"/>
          </a:xfrm>
          <a:prstGeom prst="rect">
            <a:avLst/>
          </a:prstGeom>
          <a:solidFill>
            <a:srgbClr val="008000"/>
          </a:solidFill>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gn="ctr">
              <a:buFont typeface="Arial" pitchFamily="34" charset="0"/>
              <a:buAutoNum type="arabicParenR"/>
            </a:pPr>
            <a:r>
              <a:rPr lang="en-US" dirty="0" smtClean="0">
                <a:solidFill>
                  <a:schemeClr val="bg1"/>
                </a:solidFill>
              </a:rPr>
              <a:t>Storyboard the 6 most important scenes for Juliet.</a:t>
            </a:r>
          </a:p>
          <a:p>
            <a:pPr marL="514350" indent="-514350" algn="ctr">
              <a:buFont typeface="Arial" pitchFamily="34" charset="0"/>
              <a:buAutoNum type="arabicParenR"/>
            </a:pPr>
            <a:endParaRPr lang="en-US" dirty="0" smtClean="0">
              <a:solidFill>
                <a:schemeClr val="bg1"/>
              </a:solidFill>
            </a:endParaRPr>
          </a:p>
          <a:p>
            <a:pPr marL="514350" indent="-514350" algn="ctr">
              <a:buFont typeface="Arial" pitchFamily="34" charset="0"/>
              <a:buAutoNum type="arabicParenR"/>
            </a:pPr>
            <a:r>
              <a:rPr lang="en-US" dirty="0" smtClean="0">
                <a:solidFill>
                  <a:schemeClr val="bg1"/>
                </a:solidFill>
              </a:rPr>
              <a:t>Storyboard the 6 most important scenes for Romeo.</a:t>
            </a:r>
            <a:endParaRPr lang="en-US" dirty="0">
              <a:solidFill>
                <a:schemeClr val="bg1"/>
              </a:solidFill>
            </a:endParaRPr>
          </a:p>
        </p:txBody>
      </p:sp>
      <p:cxnSp>
        <p:nvCxnSpPr>
          <p:cNvPr id="12" name="Straight Arrow Connector 11"/>
          <p:cNvCxnSpPr/>
          <p:nvPr/>
        </p:nvCxnSpPr>
        <p:spPr>
          <a:xfrm flipH="1" flipV="1">
            <a:off x="6012160" y="4293096"/>
            <a:ext cx="435258"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7452320" y="4293096"/>
            <a:ext cx="531284"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4499992" y="4293096"/>
            <a:ext cx="171244"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63126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Context: Marriage in the 1600s</a:t>
            </a:r>
            <a:endParaRPr lang="en-US" dirty="0"/>
          </a:p>
        </p:txBody>
      </p:sp>
      <p:sp>
        <p:nvSpPr>
          <p:cNvPr id="4" name="TextBox 3"/>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467544" y="1556792"/>
            <a:ext cx="8352928" cy="3744416"/>
          </a:xfrm>
          <a:prstGeom prst="rect">
            <a:avLst/>
          </a:prstGeom>
          <a:solidFill>
            <a:srgbClr val="008000"/>
          </a:solidFill>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bg1"/>
                </a:solidFill>
              </a:rPr>
              <a:t>Theoretically, it was possible for two people to marry very young. The minimum legal age was 12 years for women and 14 years for men. </a:t>
            </a:r>
            <a:endParaRPr lang="en-US" dirty="0" smtClean="0">
              <a:solidFill>
                <a:schemeClr val="bg1"/>
              </a:solidFill>
            </a:endParaRPr>
          </a:p>
          <a:p>
            <a:pPr marL="0" indent="0" algn="ctr">
              <a:buNone/>
            </a:pPr>
            <a:r>
              <a:rPr lang="en-US" dirty="0" smtClean="0">
                <a:solidFill>
                  <a:schemeClr val="bg1"/>
                </a:solidFill>
              </a:rPr>
              <a:t>In </a:t>
            </a:r>
            <a:r>
              <a:rPr lang="en-US" dirty="0">
                <a:solidFill>
                  <a:schemeClr val="bg1"/>
                </a:solidFill>
              </a:rPr>
              <a:t>addition, it was possible for the couple to get engaged at the age of 7, with the right to break off the engagement on reaching the minimum age of </a:t>
            </a:r>
            <a:r>
              <a:rPr lang="en-US" dirty="0" smtClean="0">
                <a:solidFill>
                  <a:schemeClr val="bg1"/>
                </a:solidFill>
              </a:rPr>
              <a:t>consent.</a:t>
            </a:r>
          </a:p>
          <a:p>
            <a:pPr marL="0" indent="0" algn="ctr">
              <a:buNone/>
            </a:pPr>
            <a:r>
              <a:rPr lang="en-US" dirty="0" smtClean="0">
                <a:solidFill>
                  <a:schemeClr val="bg1"/>
                </a:solidFill>
              </a:rPr>
              <a:t> </a:t>
            </a:r>
            <a:r>
              <a:rPr lang="en-US" dirty="0">
                <a:solidFill>
                  <a:schemeClr val="bg1"/>
                </a:solidFill>
              </a:rPr>
              <a:t>However, early marriages were rather rare—the average age of the newlyweds was about 25 years.</a:t>
            </a:r>
          </a:p>
        </p:txBody>
      </p:sp>
      <p:cxnSp>
        <p:nvCxnSpPr>
          <p:cNvPr id="13" name="Straight Arrow Connector 12"/>
          <p:cNvCxnSpPr/>
          <p:nvPr/>
        </p:nvCxnSpPr>
        <p:spPr>
          <a:xfrm flipH="1" flipV="1">
            <a:off x="7524328" y="5229200"/>
            <a:ext cx="360040" cy="43204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15070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Question</a:t>
            </a:r>
            <a:endParaRPr lang="en-US" dirty="0"/>
          </a:p>
        </p:txBody>
      </p:sp>
      <p:sp>
        <p:nvSpPr>
          <p:cNvPr id="4" name="TextBox 3"/>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467544" y="1556792"/>
            <a:ext cx="8352928" cy="3744416"/>
          </a:xfrm>
          <a:prstGeom prst="rect">
            <a:avLst/>
          </a:prstGeom>
          <a:solidFill>
            <a:srgbClr val="008000"/>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solidFill>
                  <a:schemeClr val="bg1"/>
                </a:solidFill>
              </a:rPr>
              <a:t>Women are </a:t>
            </a:r>
            <a:r>
              <a:rPr lang="en-US" dirty="0" smtClean="0">
                <a:solidFill>
                  <a:srgbClr val="FF6600"/>
                </a:solidFill>
              </a:rPr>
              <a:t>subordinate</a:t>
            </a:r>
            <a:r>
              <a:rPr lang="en-US" dirty="0" smtClean="0">
                <a:solidFill>
                  <a:schemeClr val="bg1"/>
                </a:solidFill>
              </a:rPr>
              <a:t> to men, and therefore Juliet should not have the right to marry who she choses</a:t>
            </a:r>
          </a:p>
          <a:p>
            <a:pPr marL="0" indent="0" algn="ctr">
              <a:buNone/>
            </a:pPr>
            <a:endParaRPr lang="en-US" dirty="0">
              <a:solidFill>
                <a:schemeClr val="bg1"/>
              </a:solidFill>
            </a:endParaRPr>
          </a:p>
          <a:p>
            <a:pPr marL="0" indent="0" algn="ctr">
              <a:buNone/>
            </a:pPr>
            <a:r>
              <a:rPr lang="en-US" dirty="0" smtClean="0">
                <a:solidFill>
                  <a:srgbClr val="FF6600"/>
                </a:solidFill>
              </a:rPr>
              <a:t>Subordinate – lower in rank or position</a:t>
            </a:r>
          </a:p>
          <a:p>
            <a:pPr marL="0" indent="0" algn="ctr">
              <a:buNone/>
            </a:pPr>
            <a:r>
              <a:rPr lang="en-US" sz="4800" dirty="0" smtClean="0">
                <a:solidFill>
                  <a:schemeClr val="accent4">
                    <a:lumMod val="60000"/>
                    <a:lumOff val="40000"/>
                  </a:schemeClr>
                </a:solidFill>
              </a:rPr>
              <a:t>THINK: PAIR: SHARE</a:t>
            </a:r>
            <a:endParaRPr lang="en-US" sz="4800" dirty="0">
              <a:solidFill>
                <a:schemeClr val="accent4">
                  <a:lumMod val="60000"/>
                  <a:lumOff val="40000"/>
                </a:schemeClr>
              </a:solidFill>
            </a:endParaRPr>
          </a:p>
        </p:txBody>
      </p:sp>
      <p:cxnSp>
        <p:nvCxnSpPr>
          <p:cNvPr id="13" name="Straight Arrow Connector 12"/>
          <p:cNvCxnSpPr/>
          <p:nvPr/>
        </p:nvCxnSpPr>
        <p:spPr>
          <a:xfrm flipH="1" flipV="1">
            <a:off x="7524328" y="5229200"/>
            <a:ext cx="360040" cy="43204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081229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Act 4 Scene 3</a:t>
            </a:r>
            <a:endParaRPr lang="en-US" dirty="0"/>
          </a:p>
        </p:txBody>
      </p:sp>
      <p:sp>
        <p:nvSpPr>
          <p:cNvPr id="4" name="TextBox 3"/>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467544" y="1628800"/>
            <a:ext cx="8352928" cy="2664296"/>
          </a:xfrm>
          <a:prstGeom prst="rect">
            <a:avLst/>
          </a:prstGeom>
          <a:solidFill>
            <a:srgbClr val="008000"/>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gn="ctr">
              <a:buFont typeface="Arial" pitchFamily="34" charset="0"/>
              <a:buAutoNum type="arabicParenR"/>
            </a:pPr>
            <a:r>
              <a:rPr lang="en-US" dirty="0" smtClean="0">
                <a:solidFill>
                  <a:schemeClr val="bg1"/>
                </a:solidFill>
              </a:rPr>
              <a:t>Read Act 4 Scene 3.</a:t>
            </a:r>
          </a:p>
          <a:p>
            <a:pPr marL="514350" indent="-514350" algn="ctr">
              <a:buFont typeface="Arial" pitchFamily="34" charset="0"/>
              <a:buAutoNum type="arabicParenR"/>
            </a:pPr>
            <a:r>
              <a:rPr lang="en-US" dirty="0" smtClean="0">
                <a:solidFill>
                  <a:schemeClr val="bg1"/>
                </a:solidFill>
              </a:rPr>
              <a:t>Answer the questions in your book.</a:t>
            </a:r>
            <a:endParaRPr lang="en-US" dirty="0">
              <a:solidFill>
                <a:schemeClr val="bg1"/>
              </a:solidFill>
            </a:endParaRPr>
          </a:p>
        </p:txBody>
      </p:sp>
      <p:cxnSp>
        <p:nvCxnSpPr>
          <p:cNvPr id="12" name="Straight Arrow Connector 11"/>
          <p:cNvCxnSpPr/>
          <p:nvPr/>
        </p:nvCxnSpPr>
        <p:spPr>
          <a:xfrm flipH="1" flipV="1">
            <a:off x="6012160" y="4293096"/>
            <a:ext cx="435258"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7452320" y="4293096"/>
            <a:ext cx="531284"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4499992" y="4293096"/>
            <a:ext cx="171244"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2771800" y="4293096"/>
            <a:ext cx="27228" cy="15908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47250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u="sng" dirty="0" smtClean="0"/>
              <a:t>Homework</a:t>
            </a:r>
            <a:r>
              <a:rPr lang="en-US" dirty="0" smtClean="0"/>
              <a:t> Due: Thursday 17</a:t>
            </a:r>
            <a:r>
              <a:rPr lang="en-US" baseline="30000" dirty="0" smtClean="0"/>
              <a:t>th</a:t>
            </a:r>
            <a:r>
              <a:rPr lang="en-US" dirty="0" smtClean="0"/>
              <a:t> March</a:t>
            </a:r>
            <a:endParaRPr lang="en-US" dirty="0"/>
          </a:p>
        </p:txBody>
      </p:sp>
      <p:sp>
        <p:nvSpPr>
          <p:cNvPr id="3" name="Content Placeholder 2"/>
          <p:cNvSpPr>
            <a:spLocks noGrp="1"/>
          </p:cNvSpPr>
          <p:nvPr>
            <p:ph idx="1"/>
          </p:nvPr>
        </p:nvSpPr>
        <p:spPr>
          <a:solidFill>
            <a:srgbClr val="008000"/>
          </a:solidFill>
        </p:spPr>
        <p:txBody>
          <a:bodyPr>
            <a:normAutofit lnSpcReduction="10000"/>
          </a:bodyPr>
          <a:lstStyle/>
          <a:p>
            <a:pPr marL="0" indent="0">
              <a:buNone/>
            </a:pPr>
            <a:r>
              <a:rPr lang="en-US" dirty="0" smtClean="0">
                <a:solidFill>
                  <a:schemeClr val="bg1"/>
                </a:solidFill>
              </a:rPr>
              <a:t>Key challenge preparation.</a:t>
            </a:r>
          </a:p>
          <a:p>
            <a:pPr marL="0" indent="0">
              <a:buNone/>
            </a:pPr>
            <a:endParaRPr lang="en-US" dirty="0">
              <a:solidFill>
                <a:schemeClr val="bg1"/>
              </a:solidFill>
            </a:endParaRPr>
          </a:p>
          <a:p>
            <a:pPr marL="0" indent="0">
              <a:buNone/>
            </a:pPr>
            <a:r>
              <a:rPr lang="en-US" dirty="0" smtClean="0">
                <a:solidFill>
                  <a:schemeClr val="bg1"/>
                </a:solidFill>
              </a:rPr>
              <a:t>This is your last key challenge of the term so make it your best level yet.</a:t>
            </a:r>
          </a:p>
          <a:p>
            <a:pPr marL="0" indent="0">
              <a:buNone/>
            </a:pPr>
            <a:endParaRPr lang="en-US" dirty="0">
              <a:solidFill>
                <a:schemeClr val="bg1"/>
              </a:solidFill>
            </a:endParaRPr>
          </a:p>
          <a:p>
            <a:pPr marL="0" indent="0">
              <a:buNone/>
            </a:pPr>
            <a:r>
              <a:rPr lang="en-US" dirty="0" smtClean="0">
                <a:solidFill>
                  <a:schemeClr val="bg1"/>
                </a:solidFill>
              </a:rPr>
              <a:t>‘Imagine you are in the room when Juliet is about to take the potion. Write the speech you would make to persuade her to obey her parents and not take the potion’</a:t>
            </a:r>
            <a:endParaRPr lang="en-US" dirty="0">
              <a:solidFill>
                <a:schemeClr val="bg1"/>
              </a:solidFill>
            </a:endParaRPr>
          </a:p>
        </p:txBody>
      </p:sp>
    </p:spTree>
    <p:extLst>
      <p:ext uri="{BB962C8B-B14F-4D97-AF65-F5344CB8AC3E}">
        <p14:creationId xmlns:p14="http://schemas.microsoft.com/office/powerpoint/2010/main" val="410435186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Plenary</a:t>
            </a:r>
            <a:endParaRPr lang="en-US" dirty="0"/>
          </a:p>
        </p:txBody>
      </p:sp>
      <p:sp>
        <p:nvSpPr>
          <p:cNvPr id="4" name="TextBox 3"/>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467544" y="1628800"/>
            <a:ext cx="8352928" cy="2664296"/>
          </a:xfrm>
          <a:prstGeom prst="rect">
            <a:avLst/>
          </a:prstGeom>
          <a:solidFill>
            <a:srgbClr val="008000"/>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err="1" smtClean="0">
                <a:solidFill>
                  <a:schemeClr val="bg1"/>
                </a:solidFill>
              </a:rPr>
              <a:t>Hafza</a:t>
            </a:r>
            <a:endParaRPr lang="en-US" dirty="0" smtClean="0">
              <a:solidFill>
                <a:schemeClr val="bg1"/>
              </a:solidFill>
            </a:endParaRPr>
          </a:p>
          <a:p>
            <a:pPr marL="0" indent="0">
              <a:buNone/>
            </a:pPr>
            <a:r>
              <a:rPr lang="en-US" dirty="0" smtClean="0">
                <a:solidFill>
                  <a:schemeClr val="bg1"/>
                </a:solidFill>
              </a:rPr>
              <a:t>Ola </a:t>
            </a:r>
          </a:p>
          <a:p>
            <a:pPr marL="0" indent="0">
              <a:buNone/>
            </a:pPr>
            <a:r>
              <a:rPr lang="en-US" dirty="0" smtClean="0">
                <a:solidFill>
                  <a:schemeClr val="bg1"/>
                </a:solidFill>
              </a:rPr>
              <a:t>Adam</a:t>
            </a:r>
            <a:endParaRPr lang="en-US" dirty="0">
              <a:solidFill>
                <a:schemeClr val="bg1"/>
              </a:solidFill>
            </a:endParaRPr>
          </a:p>
        </p:txBody>
      </p:sp>
      <p:cxnSp>
        <p:nvCxnSpPr>
          <p:cNvPr id="12" name="Straight Arrow Connector 11"/>
          <p:cNvCxnSpPr/>
          <p:nvPr/>
        </p:nvCxnSpPr>
        <p:spPr>
          <a:xfrm flipH="1" flipV="1">
            <a:off x="6012160" y="4293096"/>
            <a:ext cx="435258"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Right Brace 2"/>
          <p:cNvSpPr/>
          <p:nvPr/>
        </p:nvSpPr>
        <p:spPr>
          <a:xfrm>
            <a:off x="2339752" y="1772816"/>
            <a:ext cx="576064" cy="1512168"/>
          </a:xfrm>
          <a:prstGeom prst="rightBrace">
            <a:avLst/>
          </a:prstGeom>
          <a:ln>
            <a:solidFill>
              <a:schemeClr val="bg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FFFFFF"/>
              </a:solidFill>
            </a:endParaRPr>
          </a:p>
        </p:txBody>
      </p:sp>
      <p:sp>
        <p:nvSpPr>
          <p:cNvPr id="16" name="TextBox 15"/>
          <p:cNvSpPr txBox="1"/>
          <p:nvPr/>
        </p:nvSpPr>
        <p:spPr>
          <a:xfrm>
            <a:off x="3275857" y="1916832"/>
            <a:ext cx="5256584" cy="1200328"/>
          </a:xfrm>
          <a:prstGeom prst="rect">
            <a:avLst/>
          </a:prstGeom>
          <a:noFill/>
        </p:spPr>
        <p:txBody>
          <a:bodyPr wrap="square" rtlCol="0">
            <a:spAutoFit/>
          </a:bodyPr>
          <a:lstStyle/>
          <a:p>
            <a:pPr algn="ctr"/>
            <a:r>
              <a:rPr lang="en-US" sz="2400" dirty="0" smtClean="0">
                <a:solidFill>
                  <a:srgbClr val="FFFFFF"/>
                </a:solidFill>
              </a:rPr>
              <a:t>You must each pick one person who you think has been an excellent learner today and explain why.</a:t>
            </a:r>
            <a:endParaRPr lang="en-US" sz="2400" dirty="0">
              <a:solidFill>
                <a:srgbClr val="FFFFFF"/>
              </a:solidFill>
            </a:endParaRPr>
          </a:p>
        </p:txBody>
      </p:sp>
    </p:spTree>
    <p:extLst>
      <p:ext uri="{BB962C8B-B14F-4D97-AF65-F5344CB8AC3E}">
        <p14:creationId xmlns:p14="http://schemas.microsoft.com/office/powerpoint/2010/main" val="3586148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a:bodyPr>
          <a:lstStyle/>
          <a:p>
            <a:r>
              <a:rPr lang="en-US" dirty="0" smtClean="0"/>
              <a:t>Smoldering, </a:t>
            </a:r>
            <a:r>
              <a:rPr lang="en-US" dirty="0"/>
              <a:t>I burn you—burning you, I flare, hot and bright and fierce and beautiful.</a:t>
            </a:r>
          </a:p>
        </p:txBody>
      </p:sp>
      <p:sp>
        <p:nvSpPr>
          <p:cNvPr id="3" name="Content Placeholder 2"/>
          <p:cNvSpPr>
            <a:spLocks noGrp="1"/>
          </p:cNvSpPr>
          <p:nvPr>
            <p:ph idx="1"/>
          </p:nvPr>
        </p:nvSpPr>
        <p:spPr>
          <a:xfrm>
            <a:off x="457200" y="4015438"/>
            <a:ext cx="5852186" cy="2110725"/>
          </a:xfrm>
        </p:spPr>
        <p:txBody>
          <a:bodyPr/>
          <a:lstStyle/>
          <a:p>
            <a:r>
              <a:rPr lang="en-US" dirty="0"/>
              <a:t>Batman </a:t>
            </a:r>
            <a:r>
              <a:rPr lang="en-US" dirty="0" smtClean="0"/>
              <a:t>(Dark Knight Returns)</a:t>
            </a:r>
            <a:endParaRPr lang="en-US" dirty="0"/>
          </a:p>
        </p:txBody>
      </p:sp>
      <p:pic>
        <p:nvPicPr>
          <p:cNvPr id="4" name="Picture 3"/>
          <p:cNvPicPr>
            <a:picLocks noChangeAspect="1"/>
          </p:cNvPicPr>
          <p:nvPr/>
        </p:nvPicPr>
        <p:blipFill>
          <a:blip r:embed="rId2"/>
          <a:stretch>
            <a:fillRect/>
          </a:stretch>
        </p:blipFill>
        <p:spPr>
          <a:xfrm>
            <a:off x="6794500" y="3403600"/>
            <a:ext cx="2349500" cy="3454400"/>
          </a:xfrm>
          <a:prstGeom prst="rect">
            <a:avLst/>
          </a:prstGeom>
        </p:spPr>
      </p:pic>
    </p:spTree>
    <p:extLst>
      <p:ext uri="{BB962C8B-B14F-4D97-AF65-F5344CB8AC3E}">
        <p14:creationId xmlns:p14="http://schemas.microsoft.com/office/powerpoint/2010/main" val="1297366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US" sz="3000" u="sng" dirty="0" smtClean="0"/>
              <a:t>Writing Key Challenge</a:t>
            </a:r>
            <a:endParaRPr lang="en-US" sz="3000" u="sng" dirty="0"/>
          </a:p>
        </p:txBody>
      </p:sp>
      <p:sp>
        <p:nvSpPr>
          <p:cNvPr id="4" name="TextBox 3"/>
          <p:cNvSpPr txBox="1"/>
          <p:nvPr/>
        </p:nvSpPr>
        <p:spPr>
          <a:xfrm>
            <a:off x="0" y="1268760"/>
            <a:ext cx="9144000" cy="163121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what makes a good dramatic speech and include these features in their </a:t>
            </a:r>
            <a:r>
              <a:rPr lang="en-US" sz="2000" dirty="0" smtClean="0">
                <a:solidFill>
                  <a:srgbClr val="008000"/>
                </a:solidFill>
              </a:rPr>
              <a:t>compelling </a:t>
            </a:r>
            <a:r>
              <a:rPr lang="en-US" sz="2000" dirty="0" smtClean="0"/>
              <a:t>writing.</a:t>
            </a:r>
          </a:p>
          <a:p>
            <a:endParaRPr lang="en-US" sz="2000" i="1" dirty="0" smtClean="0"/>
          </a:p>
          <a:p>
            <a:r>
              <a:rPr lang="en-US" sz="2000" dirty="0" smtClean="0"/>
              <a:t>Skilled Learners will: </a:t>
            </a:r>
            <a:r>
              <a:rPr lang="en-US" sz="2000" dirty="0" smtClean="0">
                <a:solidFill>
                  <a:srgbClr val="FF0000"/>
                </a:solidFill>
              </a:rPr>
              <a:t>identify</a:t>
            </a:r>
            <a:r>
              <a:rPr lang="en-US" sz="2000" dirty="0" smtClean="0"/>
              <a:t> what makes a good dramatic speech and include some of these features in their writing.</a:t>
            </a:r>
            <a:endParaRPr lang="en-US" sz="2000" i="1" dirty="0"/>
          </a:p>
        </p:txBody>
      </p:sp>
      <p:sp>
        <p:nvSpPr>
          <p:cNvPr id="6" name="TextBox 5"/>
          <p:cNvSpPr txBox="1"/>
          <p:nvPr/>
        </p:nvSpPr>
        <p:spPr>
          <a:xfrm>
            <a:off x="251520" y="3068960"/>
            <a:ext cx="8496944" cy="1877437"/>
          </a:xfrm>
          <a:prstGeom prst="rect">
            <a:avLst/>
          </a:prstGeom>
          <a:solidFill>
            <a:srgbClr val="FFFF00"/>
          </a:solidFill>
        </p:spPr>
        <p:txBody>
          <a:bodyPr wrap="square" rtlCol="0">
            <a:spAutoFit/>
          </a:bodyPr>
          <a:lstStyle/>
          <a:p>
            <a:r>
              <a:rPr lang="en-GB" sz="2400" b="1" u="sng" dirty="0" smtClean="0"/>
              <a:t>Starter</a:t>
            </a:r>
            <a:r>
              <a:rPr lang="en-GB" sz="2400" u="sng" dirty="0" smtClean="0"/>
              <a:t> – answer these questions in full sentences</a:t>
            </a:r>
          </a:p>
          <a:p>
            <a:endParaRPr lang="en-GB" sz="2400" u="sng" dirty="0"/>
          </a:p>
          <a:p>
            <a:pPr marL="457200" indent="-457200">
              <a:buAutoNum type="arabicParenR"/>
            </a:pPr>
            <a:r>
              <a:rPr lang="en-GB" sz="2400" dirty="0" smtClean="0"/>
              <a:t>What is a speech? </a:t>
            </a:r>
          </a:p>
          <a:p>
            <a:pPr marL="457200" indent="-457200">
              <a:buAutoNum type="arabicParenR"/>
            </a:pPr>
            <a:r>
              <a:rPr lang="en-GB" sz="2400" dirty="0" smtClean="0"/>
              <a:t>How would you know what one is (how does it look/sound)?</a:t>
            </a:r>
          </a:p>
          <a:p>
            <a:endParaRPr lang="en-GB" sz="2000" dirty="0"/>
          </a:p>
        </p:txBody>
      </p:sp>
      <p:sp>
        <p:nvSpPr>
          <p:cNvPr id="7" name="Content Placeholder 2"/>
          <p:cNvSpPr txBox="1">
            <a:spLocks/>
          </p:cNvSpPr>
          <p:nvPr/>
        </p:nvSpPr>
        <p:spPr>
          <a:xfrm>
            <a:off x="4360402"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16</a:t>
            </a:r>
            <a:r>
              <a:rPr lang="en-US" u="sng" baseline="30000" dirty="0" smtClean="0"/>
              <a:t>th</a:t>
            </a:r>
            <a:r>
              <a:rPr lang="en-US" u="sng" dirty="0" smtClean="0"/>
              <a:t> March 2016</a:t>
            </a:r>
            <a:endParaRPr lang="en-US" u="sng" dirty="0"/>
          </a:p>
        </p:txBody>
      </p:sp>
      <p:sp>
        <p:nvSpPr>
          <p:cNvPr id="8" name="TextBox 7"/>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3" name="Straight Connector 1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6" name="Straight Arrow Connector 15"/>
          <p:cNvCxnSpPr/>
          <p:nvPr/>
        </p:nvCxnSpPr>
        <p:spPr>
          <a:xfrm flipH="1" flipV="1">
            <a:off x="7236296" y="4725144"/>
            <a:ext cx="747308" cy="94278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6" idx="2"/>
          </p:cNvCxnSpPr>
          <p:nvPr/>
        </p:nvCxnSpPr>
        <p:spPr>
          <a:xfrm flipH="1" flipV="1">
            <a:off x="4499992" y="4946397"/>
            <a:ext cx="72008" cy="57083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971600" y="4725144"/>
            <a:ext cx="144016" cy="88906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6803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lstStyle/>
          <a:p>
            <a:r>
              <a:rPr lang="en-US" dirty="0" smtClean="0"/>
              <a:t>Key Challenge</a:t>
            </a:r>
            <a:endParaRPr lang="en-US" dirty="0"/>
          </a:p>
        </p:txBody>
      </p:sp>
      <p:sp>
        <p:nvSpPr>
          <p:cNvPr id="3" name="Content Placeholder 2"/>
          <p:cNvSpPr>
            <a:spLocks noGrp="1"/>
          </p:cNvSpPr>
          <p:nvPr>
            <p:ph idx="1"/>
          </p:nvPr>
        </p:nvSpPr>
        <p:spPr>
          <a:xfrm>
            <a:off x="539552" y="1412776"/>
            <a:ext cx="8229600" cy="2116832"/>
          </a:xfrm>
          <a:solidFill>
            <a:srgbClr val="FFFF00"/>
          </a:solidFill>
        </p:spPr>
        <p:txBody>
          <a:bodyPr/>
          <a:lstStyle/>
          <a:p>
            <a:pPr marL="0" indent="0">
              <a:buNone/>
            </a:pPr>
            <a:r>
              <a:rPr lang="en-US" dirty="0"/>
              <a:t>‘Imagine you are in the room when Juliet is about to take the potion. Write the speech you would make to persuade her to obey her parents and not take the potion’</a:t>
            </a:r>
          </a:p>
          <a:p>
            <a:pPr marL="0" indent="0">
              <a:buNone/>
            </a:pPr>
            <a:endParaRPr lang="en-US" dirty="0"/>
          </a:p>
        </p:txBody>
      </p:sp>
      <p:sp>
        <p:nvSpPr>
          <p:cNvPr id="4" name="TextBox 3"/>
          <p:cNvSpPr txBox="1"/>
          <p:nvPr/>
        </p:nvSpPr>
        <p:spPr>
          <a:xfrm>
            <a:off x="0" y="3524293"/>
            <a:ext cx="9144000" cy="461665"/>
          </a:xfrm>
          <a:prstGeom prst="rect">
            <a:avLst/>
          </a:prstGeom>
          <a:solidFill>
            <a:srgbClr val="008000"/>
          </a:solidFill>
        </p:spPr>
        <p:txBody>
          <a:bodyPr wrap="square" rtlCol="0">
            <a:spAutoFit/>
          </a:bodyPr>
          <a:lstStyle/>
          <a:p>
            <a:pPr algn="ctr"/>
            <a:r>
              <a:rPr lang="en-US" sz="2400" dirty="0" smtClean="0">
                <a:solidFill>
                  <a:schemeClr val="bg1"/>
                </a:solidFill>
              </a:rPr>
              <a:t>What do you think I am looking for</a:t>
            </a:r>
            <a:r>
              <a:rPr lang="en-US" sz="2400" dirty="0" smtClean="0">
                <a:solidFill>
                  <a:srgbClr val="FFFFFF"/>
                </a:solidFill>
              </a:rPr>
              <a:t>?</a:t>
            </a:r>
            <a:endParaRPr lang="en-US" sz="2400" dirty="0">
              <a:solidFill>
                <a:srgbClr val="FFFFFF"/>
              </a:solidFill>
            </a:endParaRPr>
          </a:p>
        </p:txBody>
      </p:sp>
      <p:sp>
        <p:nvSpPr>
          <p:cNvPr id="5" name="TextBox 4"/>
          <p:cNvSpPr txBox="1"/>
          <p:nvPr/>
        </p:nvSpPr>
        <p:spPr>
          <a:xfrm>
            <a:off x="251520" y="3992110"/>
            <a:ext cx="8676456" cy="286232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t>Imagination</a:t>
            </a:r>
            <a:r>
              <a:rPr lang="en-US" dirty="0" smtClean="0"/>
              <a:t> – I want to get the sense that you really are in the room</a:t>
            </a:r>
          </a:p>
          <a:p>
            <a:endParaRPr lang="en-US" dirty="0"/>
          </a:p>
          <a:p>
            <a:r>
              <a:rPr lang="en-US" b="1" dirty="0" smtClean="0"/>
              <a:t>Punctuation and grammar </a:t>
            </a:r>
            <a:r>
              <a:rPr lang="en-US" dirty="0" smtClean="0"/>
              <a:t>– full range of punctuation (use your homework on semi colons)</a:t>
            </a:r>
          </a:p>
          <a:p>
            <a:endParaRPr lang="en-US" dirty="0"/>
          </a:p>
          <a:p>
            <a:r>
              <a:rPr lang="en-US" b="1" dirty="0" smtClean="0"/>
              <a:t>Varied vocabulary </a:t>
            </a:r>
            <a:r>
              <a:rPr lang="en-US" dirty="0" smtClean="0"/>
              <a:t>– use a thesaurus to extend your vocabulary – don’t start every sentence the same</a:t>
            </a:r>
          </a:p>
          <a:p>
            <a:endParaRPr lang="en-US" dirty="0"/>
          </a:p>
          <a:p>
            <a:r>
              <a:rPr lang="en-US" b="1" dirty="0" smtClean="0"/>
              <a:t>Correct spelling</a:t>
            </a:r>
          </a:p>
          <a:p>
            <a:endParaRPr lang="en-US" dirty="0"/>
          </a:p>
          <a:p>
            <a:r>
              <a:rPr lang="en-US" b="1" dirty="0" smtClean="0"/>
              <a:t>Appropriate text </a:t>
            </a:r>
            <a:r>
              <a:rPr lang="en-US" dirty="0" smtClean="0"/>
              <a:t>– write it in the style and tone of a speech.</a:t>
            </a:r>
            <a:endParaRPr lang="en-US" dirty="0"/>
          </a:p>
        </p:txBody>
      </p:sp>
    </p:spTree>
    <p:extLst>
      <p:ext uri="{BB962C8B-B14F-4D97-AF65-F5344CB8AC3E}">
        <p14:creationId xmlns:p14="http://schemas.microsoft.com/office/powerpoint/2010/main" val="8059262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lstStyle/>
          <a:p>
            <a:r>
              <a:rPr lang="en-US" dirty="0" smtClean="0"/>
              <a:t>What I am looking for</a:t>
            </a:r>
            <a:endParaRPr lang="en-US" dirty="0"/>
          </a:p>
        </p:txBody>
      </p:sp>
      <p:sp>
        <p:nvSpPr>
          <p:cNvPr id="4" name="Content Placeholder 3"/>
          <p:cNvSpPr txBox="1">
            <a:spLocks noGrp="1"/>
          </p:cNvSpPr>
          <p:nvPr>
            <p:ph idx="1"/>
          </p:nvPr>
        </p:nvSpPr>
        <p:spPr>
          <a:xfrm>
            <a:off x="457200" y="1600200"/>
            <a:ext cx="8229600" cy="424116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000" u="sng" dirty="0" smtClean="0"/>
              <a:t>Imagination</a:t>
            </a:r>
            <a:r>
              <a:rPr lang="en-US" sz="2000" dirty="0" smtClean="0"/>
              <a:t> – I want to get the sense that you really are in the room</a:t>
            </a:r>
          </a:p>
          <a:p>
            <a:pPr marL="0" indent="0">
              <a:buNone/>
            </a:pPr>
            <a:endParaRPr lang="en-US" sz="2000" dirty="0"/>
          </a:p>
          <a:p>
            <a:r>
              <a:rPr lang="en-US" sz="2000" u="sng" dirty="0" smtClean="0"/>
              <a:t>Punctuation and grammar </a:t>
            </a:r>
            <a:r>
              <a:rPr lang="en-US" sz="2000" dirty="0" smtClean="0"/>
              <a:t>– full range of punctuation (use your homework on semi colons and colons)</a:t>
            </a:r>
          </a:p>
          <a:p>
            <a:endParaRPr lang="en-US" sz="2000" dirty="0"/>
          </a:p>
          <a:p>
            <a:r>
              <a:rPr lang="en-US" sz="2000" u="sng" dirty="0" smtClean="0"/>
              <a:t>Varied vocabulary </a:t>
            </a:r>
            <a:r>
              <a:rPr lang="en-US" sz="2000" dirty="0" smtClean="0"/>
              <a:t>– use a thesaurus to extend your vocabulary – don’t start every sentence the same.</a:t>
            </a:r>
          </a:p>
          <a:p>
            <a:pPr marL="0" indent="0">
              <a:buNone/>
            </a:pPr>
            <a:endParaRPr lang="en-US" sz="1800" dirty="0"/>
          </a:p>
          <a:p>
            <a:r>
              <a:rPr lang="en-US" sz="2000" u="sng" dirty="0" smtClean="0"/>
              <a:t>Correct spelling</a:t>
            </a:r>
            <a:r>
              <a:rPr lang="en-US" sz="2000" dirty="0" smtClean="0"/>
              <a:t> – check your work (unsure of a spelling – ask another student/check a dictionary)</a:t>
            </a:r>
            <a:endParaRPr lang="en-US" sz="2000" u="sng" dirty="0" smtClean="0"/>
          </a:p>
          <a:p>
            <a:endParaRPr lang="en-US" sz="2000" dirty="0"/>
          </a:p>
          <a:p>
            <a:r>
              <a:rPr lang="en-US" sz="2000" u="sng" dirty="0" smtClean="0"/>
              <a:t>Appropriate text </a:t>
            </a:r>
            <a:r>
              <a:rPr lang="en-US" sz="2000" dirty="0" smtClean="0"/>
              <a:t>– write it like a speech</a:t>
            </a:r>
            <a:endParaRPr lang="en-US" sz="2000" dirty="0"/>
          </a:p>
        </p:txBody>
      </p:sp>
    </p:spTree>
    <p:extLst>
      <p:ext uri="{BB962C8B-B14F-4D97-AF65-F5344CB8AC3E}">
        <p14:creationId xmlns:p14="http://schemas.microsoft.com/office/powerpoint/2010/main" val="247936945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C3D69B"/>
          </a:solidFill>
        </p:spPr>
        <p:txBody>
          <a:bodyPr/>
          <a:lstStyle/>
          <a:p>
            <a:r>
              <a:rPr lang="en-US" u="sng" dirty="0" smtClean="0"/>
              <a:t>Example</a:t>
            </a:r>
            <a:endParaRPr lang="en-US" u="sng" dirty="0"/>
          </a:p>
        </p:txBody>
      </p:sp>
      <p:sp>
        <p:nvSpPr>
          <p:cNvPr id="3" name="Content Placeholder 2"/>
          <p:cNvSpPr>
            <a:spLocks noGrp="1"/>
          </p:cNvSpPr>
          <p:nvPr>
            <p:ph idx="1"/>
          </p:nvPr>
        </p:nvSpPr>
        <p:spPr/>
        <p:txBody>
          <a:bodyPr>
            <a:normAutofit lnSpcReduction="10000"/>
          </a:bodyPr>
          <a:lstStyle/>
          <a:p>
            <a:pPr marL="0" indent="0">
              <a:buNone/>
            </a:pPr>
            <a:r>
              <a:rPr lang="en-US" dirty="0" smtClean="0"/>
              <a:t>Stop! You don’t know what you are doing. Juliet, I saw you take the concoction from the ageing priest and I think you are about to make an atrocious mistake. </a:t>
            </a:r>
          </a:p>
          <a:p>
            <a:pPr marL="0" indent="0">
              <a:buNone/>
            </a:pPr>
            <a:r>
              <a:rPr lang="en-US" dirty="0"/>
              <a:t> </a:t>
            </a:r>
            <a:r>
              <a:rPr lang="en-US" dirty="0" smtClean="0"/>
              <a:t>   Have you not seen how much your family loves you? It was only yesterday I was talking with your mother and she showed me a photo of you in her purse; an angelic child with love in her heart. Now I see you</a:t>
            </a:r>
            <a:r>
              <a:rPr lang="is-IS" dirty="0" smtClean="0"/>
              <a:t>…</a:t>
            </a:r>
            <a:r>
              <a:rPr lang="en-US" dirty="0" smtClean="0"/>
              <a:t> </a:t>
            </a:r>
            <a:endParaRPr lang="en-US" dirty="0"/>
          </a:p>
        </p:txBody>
      </p:sp>
      <p:sp>
        <p:nvSpPr>
          <p:cNvPr id="4" name="TextBox 3"/>
          <p:cNvSpPr txBox="1"/>
          <p:nvPr/>
        </p:nvSpPr>
        <p:spPr>
          <a:xfrm>
            <a:off x="395536" y="6165304"/>
            <a:ext cx="8730575" cy="461665"/>
          </a:xfrm>
          <a:prstGeom prst="rect">
            <a:avLst/>
          </a:prstGeom>
          <a:solidFill>
            <a:srgbClr val="FFFF00"/>
          </a:solidFill>
        </p:spPr>
        <p:txBody>
          <a:bodyPr wrap="none" rtlCol="0">
            <a:spAutoFit/>
          </a:bodyPr>
          <a:lstStyle/>
          <a:p>
            <a:r>
              <a:rPr lang="en-US" sz="2400" dirty="0" smtClean="0"/>
              <a:t>What do you think? What do you think is good/ need improvement?</a:t>
            </a:r>
            <a:endParaRPr lang="en-US" sz="2400" dirty="0"/>
          </a:p>
        </p:txBody>
      </p:sp>
    </p:spTree>
    <p:extLst>
      <p:ext uri="{BB962C8B-B14F-4D97-AF65-F5344CB8AC3E}">
        <p14:creationId xmlns:p14="http://schemas.microsoft.com/office/powerpoint/2010/main" val="88081511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C3D69B"/>
          </a:solidFill>
        </p:spPr>
        <p:txBody>
          <a:bodyPr/>
          <a:lstStyle/>
          <a:p>
            <a:r>
              <a:rPr lang="en-US" dirty="0" smtClean="0"/>
              <a:t>Example</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solidFill>
                  <a:srgbClr val="FF0000"/>
                </a:solidFill>
              </a:rPr>
              <a:t>Stop</a:t>
            </a:r>
            <a:r>
              <a:rPr lang="en-US" dirty="0" smtClean="0">
                <a:solidFill>
                  <a:srgbClr val="660066"/>
                </a:solidFill>
              </a:rPr>
              <a:t>!</a:t>
            </a:r>
            <a:r>
              <a:rPr lang="en-US" dirty="0" smtClean="0">
                <a:solidFill>
                  <a:srgbClr val="FF0000"/>
                </a:solidFill>
              </a:rPr>
              <a:t> </a:t>
            </a:r>
            <a:r>
              <a:rPr lang="en-US" dirty="0" smtClean="0"/>
              <a:t>You don’t know what you are doing. Juliet, I saw you take the </a:t>
            </a:r>
            <a:r>
              <a:rPr lang="en-US" dirty="0" smtClean="0">
                <a:solidFill>
                  <a:srgbClr val="FF6600"/>
                </a:solidFill>
              </a:rPr>
              <a:t>concoction</a:t>
            </a:r>
            <a:r>
              <a:rPr lang="en-US" dirty="0" smtClean="0"/>
              <a:t> from the ageing priest and I think you are about to make an </a:t>
            </a:r>
            <a:r>
              <a:rPr lang="en-US" dirty="0" smtClean="0">
                <a:solidFill>
                  <a:srgbClr val="FF6600"/>
                </a:solidFill>
              </a:rPr>
              <a:t>atrocious</a:t>
            </a:r>
            <a:r>
              <a:rPr lang="en-US" dirty="0" smtClean="0"/>
              <a:t> mistake. </a:t>
            </a:r>
          </a:p>
          <a:p>
            <a:pPr marL="0" indent="0">
              <a:buNone/>
            </a:pPr>
            <a:r>
              <a:rPr lang="en-US" dirty="0"/>
              <a:t> </a:t>
            </a:r>
            <a:r>
              <a:rPr lang="en-US" dirty="0" smtClean="0"/>
              <a:t>   </a:t>
            </a:r>
            <a:r>
              <a:rPr lang="en-US" dirty="0" smtClean="0">
                <a:solidFill>
                  <a:srgbClr val="008000"/>
                </a:solidFill>
              </a:rPr>
              <a:t>Have you not seen how much your family loves you</a:t>
            </a:r>
            <a:r>
              <a:rPr lang="en-US" dirty="0" smtClean="0">
                <a:solidFill>
                  <a:srgbClr val="660066"/>
                </a:solidFill>
              </a:rPr>
              <a:t>?</a:t>
            </a:r>
            <a:r>
              <a:rPr lang="en-US" dirty="0" smtClean="0">
                <a:solidFill>
                  <a:srgbClr val="008000"/>
                </a:solidFill>
              </a:rPr>
              <a:t> </a:t>
            </a:r>
            <a:r>
              <a:rPr lang="en-US" dirty="0" smtClean="0"/>
              <a:t>It was only yesterday I was talking with your mother and she showed me a photo of you in her purse; an angelic child with love in her heart. Now I see you</a:t>
            </a:r>
            <a:r>
              <a:rPr lang="is-IS" dirty="0" smtClean="0">
                <a:solidFill>
                  <a:srgbClr val="660066"/>
                </a:solidFill>
              </a:rPr>
              <a:t>…</a:t>
            </a:r>
            <a:r>
              <a:rPr lang="en-US" dirty="0" smtClean="0"/>
              <a:t> </a:t>
            </a:r>
            <a:endParaRPr lang="en-US" dirty="0"/>
          </a:p>
        </p:txBody>
      </p:sp>
      <p:sp>
        <p:nvSpPr>
          <p:cNvPr id="4" name="TextBox 3"/>
          <p:cNvSpPr txBox="1"/>
          <p:nvPr/>
        </p:nvSpPr>
        <p:spPr>
          <a:xfrm>
            <a:off x="467544" y="548680"/>
            <a:ext cx="2228908" cy="369332"/>
          </a:xfrm>
          <a:prstGeom prst="rect">
            <a:avLst/>
          </a:prstGeom>
          <a:solidFill>
            <a:srgbClr val="FF0000"/>
          </a:solidFill>
          <a:ln>
            <a:solidFill>
              <a:srgbClr val="000000"/>
            </a:solidFill>
          </a:ln>
        </p:spPr>
        <p:txBody>
          <a:bodyPr wrap="none" rtlCol="0">
            <a:spAutoFit/>
          </a:bodyPr>
          <a:lstStyle/>
          <a:p>
            <a:r>
              <a:rPr lang="en-US" dirty="0" smtClean="0"/>
              <a:t>Fragmented sentence</a:t>
            </a:r>
            <a:endParaRPr lang="en-US" dirty="0"/>
          </a:p>
        </p:txBody>
      </p:sp>
      <p:sp>
        <p:nvSpPr>
          <p:cNvPr id="5" name="TextBox 4"/>
          <p:cNvSpPr txBox="1"/>
          <p:nvPr/>
        </p:nvSpPr>
        <p:spPr>
          <a:xfrm>
            <a:off x="6372200" y="620688"/>
            <a:ext cx="2216172" cy="369332"/>
          </a:xfrm>
          <a:prstGeom prst="rect">
            <a:avLst/>
          </a:prstGeom>
          <a:solidFill>
            <a:srgbClr val="FF6600"/>
          </a:solidFill>
          <a:ln>
            <a:solidFill>
              <a:srgbClr val="000000"/>
            </a:solidFill>
          </a:ln>
        </p:spPr>
        <p:txBody>
          <a:bodyPr wrap="none" rtlCol="0">
            <a:spAutoFit/>
          </a:bodyPr>
          <a:lstStyle/>
          <a:p>
            <a:r>
              <a:rPr lang="en-US" dirty="0" smtClean="0"/>
              <a:t>Ambitious vocabulary</a:t>
            </a:r>
            <a:endParaRPr lang="en-US" dirty="0"/>
          </a:p>
        </p:txBody>
      </p:sp>
      <p:sp>
        <p:nvSpPr>
          <p:cNvPr id="6" name="TextBox 5"/>
          <p:cNvSpPr txBox="1"/>
          <p:nvPr/>
        </p:nvSpPr>
        <p:spPr>
          <a:xfrm>
            <a:off x="251520" y="5805264"/>
            <a:ext cx="2011263" cy="369332"/>
          </a:xfrm>
          <a:prstGeom prst="rect">
            <a:avLst/>
          </a:prstGeom>
          <a:solidFill>
            <a:srgbClr val="008000"/>
          </a:solidFill>
          <a:ln>
            <a:solidFill>
              <a:srgbClr val="000000"/>
            </a:solidFill>
          </a:ln>
        </p:spPr>
        <p:txBody>
          <a:bodyPr wrap="none" rtlCol="0">
            <a:spAutoFit/>
          </a:bodyPr>
          <a:lstStyle/>
          <a:p>
            <a:r>
              <a:rPr lang="en-US" dirty="0" smtClean="0"/>
              <a:t>Rhetorical question</a:t>
            </a:r>
            <a:endParaRPr lang="en-US" dirty="0"/>
          </a:p>
        </p:txBody>
      </p:sp>
      <p:sp>
        <p:nvSpPr>
          <p:cNvPr id="7" name="TextBox 6"/>
          <p:cNvSpPr txBox="1"/>
          <p:nvPr/>
        </p:nvSpPr>
        <p:spPr>
          <a:xfrm>
            <a:off x="2555776" y="6309320"/>
            <a:ext cx="1990186" cy="369332"/>
          </a:xfrm>
          <a:prstGeom prst="rect">
            <a:avLst/>
          </a:prstGeom>
          <a:solidFill>
            <a:srgbClr val="660066"/>
          </a:solidFill>
          <a:ln>
            <a:solidFill>
              <a:schemeClr val="tx1"/>
            </a:solidFill>
          </a:ln>
        </p:spPr>
        <p:txBody>
          <a:bodyPr wrap="none" rtlCol="0">
            <a:spAutoFit/>
          </a:bodyPr>
          <a:lstStyle/>
          <a:p>
            <a:r>
              <a:rPr lang="en-US" dirty="0" smtClean="0"/>
              <a:t>Varied punctuation</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772427657"/>
              </p:ext>
            </p:extLst>
          </p:nvPr>
        </p:nvGraphicFramePr>
        <p:xfrm>
          <a:off x="7020272" y="5517232"/>
          <a:ext cx="1895872" cy="1112520"/>
        </p:xfrm>
        <a:graphic>
          <a:graphicData uri="http://schemas.openxmlformats.org/drawingml/2006/table">
            <a:tbl>
              <a:tblPr firstRow="1" bandRow="1">
                <a:tableStyleId>{5C22544A-7EE6-4342-B048-85BDC9FD1C3A}</a:tableStyleId>
              </a:tblPr>
              <a:tblGrid>
                <a:gridCol w="1247800"/>
                <a:gridCol w="648072"/>
              </a:tblGrid>
              <a:tr h="370840">
                <a:tc>
                  <a:txBody>
                    <a:bodyPr/>
                    <a:lstStyle/>
                    <a:p>
                      <a:r>
                        <a:rPr lang="en-US" b="0" dirty="0" smtClean="0">
                          <a:solidFill>
                            <a:schemeClr val="tx1"/>
                          </a:solidFill>
                        </a:rPr>
                        <a:t>Simple</a:t>
                      </a:r>
                      <a:endParaRPr lang="en-US" b="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b="0" dirty="0" smtClean="0">
                          <a:solidFill>
                            <a:schemeClr val="tx1"/>
                          </a:solidFill>
                        </a:rPr>
                        <a:t>Yes</a:t>
                      </a:r>
                      <a:endParaRPr lang="en-US" b="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dirty="0" smtClean="0">
                          <a:solidFill>
                            <a:schemeClr val="tx1"/>
                          </a:solidFill>
                        </a:rPr>
                        <a:t>Compound</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dirty="0" smtClean="0">
                          <a:solidFill>
                            <a:schemeClr val="tx1"/>
                          </a:solidFill>
                        </a:rPr>
                        <a:t>Yes</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dirty="0" smtClean="0">
                          <a:solidFill>
                            <a:schemeClr val="tx1"/>
                          </a:solidFill>
                        </a:rPr>
                        <a:t>Complex</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dirty="0" smtClean="0">
                          <a:solidFill>
                            <a:schemeClr val="tx1"/>
                          </a:solidFill>
                        </a:rPr>
                        <a:t>Yes</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cxnSp>
        <p:nvCxnSpPr>
          <p:cNvPr id="10" name="Straight Arrow Connector 9"/>
          <p:cNvCxnSpPr/>
          <p:nvPr/>
        </p:nvCxnSpPr>
        <p:spPr>
          <a:xfrm flipH="1">
            <a:off x="1115616" y="908720"/>
            <a:ext cx="432048" cy="7200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5436096" y="980728"/>
            <a:ext cx="2016224" cy="1152128"/>
          </a:xfrm>
          <a:prstGeom prst="straightConnector1">
            <a:avLst/>
          </a:prstGeom>
          <a:ln>
            <a:solidFill>
              <a:srgbClr val="FF66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51520" y="4221088"/>
            <a:ext cx="288032" cy="1512168"/>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4572000" y="5733256"/>
            <a:ext cx="216024" cy="576064"/>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7" idx="0"/>
          </p:cNvCxnSpPr>
          <p:nvPr/>
        </p:nvCxnSpPr>
        <p:spPr>
          <a:xfrm flipV="1">
            <a:off x="3550869" y="5301208"/>
            <a:ext cx="157035" cy="1008112"/>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2267744" y="4365104"/>
            <a:ext cx="432048" cy="1944216"/>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1475656" y="2132856"/>
            <a:ext cx="1656184" cy="4104456"/>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2221772"/>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41"/>
            <a:ext cx="9144000" cy="1143000"/>
          </a:xfrm>
          <a:solidFill>
            <a:schemeClr val="accent3">
              <a:lumMod val="60000"/>
              <a:lumOff val="40000"/>
            </a:schemeClr>
          </a:solidFill>
        </p:spPr>
        <p:txBody>
          <a:bodyPr/>
          <a:lstStyle/>
          <a:p>
            <a:r>
              <a:rPr lang="en-US" dirty="0" smtClean="0"/>
              <a:t>Task: Plan your response</a:t>
            </a:r>
            <a:endParaRPr lang="en-US" dirty="0"/>
          </a:p>
        </p:txBody>
      </p:sp>
      <p:sp>
        <p:nvSpPr>
          <p:cNvPr id="3" name="Content Placeholder 2"/>
          <p:cNvSpPr>
            <a:spLocks noGrp="1"/>
          </p:cNvSpPr>
          <p:nvPr>
            <p:ph idx="1"/>
          </p:nvPr>
        </p:nvSpPr>
        <p:spPr>
          <a:xfrm>
            <a:off x="467544" y="1052736"/>
            <a:ext cx="8229600" cy="4525963"/>
          </a:xfrm>
        </p:spPr>
        <p:txBody>
          <a:bodyPr>
            <a:normAutofit fontScale="92500" lnSpcReduction="10000"/>
          </a:bodyPr>
          <a:lstStyle/>
          <a:p>
            <a:pPr marL="0" indent="0">
              <a:buNone/>
            </a:pPr>
            <a:r>
              <a:rPr lang="en-US" dirty="0" smtClean="0"/>
              <a:t>Write down the points you will make in your speech (each of these can be a paragraph).</a:t>
            </a:r>
          </a:p>
          <a:p>
            <a:pPr>
              <a:buFont typeface="Wingdings" charset="0"/>
              <a:buChar char="à"/>
            </a:pPr>
            <a:r>
              <a:rPr lang="en-US" dirty="0" smtClean="0">
                <a:sym typeface="Wingdings"/>
              </a:rPr>
              <a:t>Your family love you </a:t>
            </a:r>
          </a:p>
          <a:p>
            <a:pPr>
              <a:buFont typeface="Wingdings" charset="0"/>
              <a:buChar char="à"/>
            </a:pPr>
            <a:r>
              <a:rPr lang="en-US" dirty="0">
                <a:sym typeface="Wingdings"/>
              </a:rPr>
              <a:t> </a:t>
            </a:r>
            <a:r>
              <a:rPr lang="en-US" dirty="0" smtClean="0">
                <a:sym typeface="Wingdings"/>
              </a:rPr>
              <a:t>What about the Nurse ?</a:t>
            </a:r>
          </a:p>
          <a:p>
            <a:pPr>
              <a:buFont typeface="Wingdings" charset="0"/>
              <a:buChar char="à"/>
            </a:pPr>
            <a:r>
              <a:rPr lang="en-US" dirty="0">
                <a:sym typeface="Wingdings"/>
              </a:rPr>
              <a:t> </a:t>
            </a:r>
            <a:r>
              <a:rPr lang="en-US" dirty="0" smtClean="0">
                <a:solidFill>
                  <a:srgbClr val="FF0000"/>
                </a:solidFill>
                <a:sym typeface="Wingdings"/>
              </a:rPr>
              <a:t>Think of more of your own</a:t>
            </a:r>
          </a:p>
          <a:p>
            <a:pPr>
              <a:buFont typeface="Wingdings" charset="0"/>
              <a:buChar char="à"/>
            </a:pPr>
            <a:endParaRPr lang="en-US" dirty="0">
              <a:solidFill>
                <a:srgbClr val="FF0000"/>
              </a:solidFill>
              <a:sym typeface="Wingdings"/>
            </a:endParaRPr>
          </a:p>
          <a:p>
            <a:pPr marL="0" indent="0">
              <a:buNone/>
            </a:pPr>
            <a:r>
              <a:rPr lang="en-US" u="sng" dirty="0" smtClean="0">
                <a:solidFill>
                  <a:srgbClr val="002060"/>
                </a:solidFill>
                <a:sym typeface="Wingdings"/>
              </a:rPr>
              <a:t>Extension</a:t>
            </a:r>
          </a:p>
          <a:p>
            <a:pPr marL="0" indent="0">
              <a:buNone/>
            </a:pPr>
            <a:r>
              <a:rPr lang="en-US" dirty="0" smtClean="0">
                <a:solidFill>
                  <a:srgbClr val="002060"/>
                </a:solidFill>
                <a:sym typeface="Wingdings"/>
              </a:rPr>
              <a:t>Use a thesaurus to write down some ambitious words you are going to use.</a:t>
            </a:r>
          </a:p>
        </p:txBody>
      </p:sp>
      <p:sp>
        <p:nvSpPr>
          <p:cNvPr id="4" name="TextBox 3"/>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96973070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accent3">
              <a:lumMod val="60000"/>
              <a:lumOff val="40000"/>
            </a:schemeClr>
          </a:solidFill>
        </p:spPr>
        <p:txBody>
          <a:bodyPr/>
          <a:lstStyle/>
          <a:p>
            <a:r>
              <a:rPr lang="en-US" dirty="0" smtClean="0"/>
              <a:t>Library</a:t>
            </a:r>
            <a:endParaRPr lang="en-US" dirty="0"/>
          </a:p>
        </p:txBody>
      </p:sp>
      <p:sp>
        <p:nvSpPr>
          <p:cNvPr id="3" name="Content Placeholder 2"/>
          <p:cNvSpPr>
            <a:spLocks noGrp="1"/>
          </p:cNvSpPr>
          <p:nvPr>
            <p:ph idx="1"/>
          </p:nvPr>
        </p:nvSpPr>
        <p:spPr>
          <a:xfrm>
            <a:off x="467544" y="1124744"/>
            <a:ext cx="8229600" cy="4525963"/>
          </a:xfrm>
        </p:spPr>
        <p:txBody>
          <a:bodyPr>
            <a:normAutofit fontScale="92500" lnSpcReduction="10000"/>
          </a:bodyPr>
          <a:lstStyle/>
          <a:p>
            <a:pPr marL="0" indent="0">
              <a:buNone/>
            </a:pPr>
            <a:r>
              <a:rPr lang="en-US" u="sng" dirty="0" smtClean="0"/>
              <a:t>Expectations</a:t>
            </a:r>
          </a:p>
          <a:p>
            <a:pPr marL="0" indent="0">
              <a:buNone/>
            </a:pPr>
            <a:endParaRPr lang="en-US" u="sng" dirty="0"/>
          </a:p>
          <a:p>
            <a:pPr marL="0" indent="0">
              <a:buNone/>
            </a:pPr>
            <a:r>
              <a:rPr lang="en-US" dirty="0" smtClean="0"/>
              <a:t>- Walk quietly as students are still in lessons.</a:t>
            </a:r>
          </a:p>
          <a:p>
            <a:pPr>
              <a:buFontTx/>
              <a:buChar char="-"/>
            </a:pPr>
            <a:r>
              <a:rPr lang="en-US" b="1" dirty="0" smtClean="0"/>
              <a:t>DO NOT </a:t>
            </a:r>
            <a:r>
              <a:rPr lang="en-US" dirty="0" smtClean="0"/>
              <a:t>walk into any other classrooms.</a:t>
            </a:r>
          </a:p>
          <a:p>
            <a:pPr>
              <a:buFontTx/>
              <a:buChar char="-"/>
            </a:pPr>
            <a:r>
              <a:rPr lang="en-US" dirty="0" smtClean="0"/>
              <a:t>Line up outside in a single file line in </a:t>
            </a:r>
            <a:r>
              <a:rPr lang="en-US" dirty="0" smtClean="0">
                <a:solidFill>
                  <a:srgbClr val="FF0000"/>
                </a:solidFill>
              </a:rPr>
              <a:t>silence</a:t>
            </a:r>
            <a:r>
              <a:rPr lang="en-US" dirty="0" smtClean="0"/>
              <a:t>.</a:t>
            </a:r>
          </a:p>
          <a:p>
            <a:pPr marL="0" indent="0">
              <a:buNone/>
            </a:pPr>
            <a:endParaRPr lang="en-US" dirty="0"/>
          </a:p>
          <a:p>
            <a:pPr marL="0" indent="0">
              <a:buNone/>
            </a:pPr>
            <a:r>
              <a:rPr lang="en-US" dirty="0" smtClean="0"/>
              <a:t>When we return you will be writing your key challenge – it is your last one of the term so make it your best!!</a:t>
            </a:r>
          </a:p>
        </p:txBody>
      </p:sp>
      <p:sp>
        <p:nvSpPr>
          <p:cNvPr id="4" name="TextBox 3"/>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FF"/>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396394116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accent3">
              <a:lumMod val="60000"/>
              <a:lumOff val="40000"/>
            </a:schemeClr>
          </a:solidFill>
        </p:spPr>
        <p:txBody>
          <a:bodyPr/>
          <a:lstStyle/>
          <a:p>
            <a:r>
              <a:rPr lang="en-US" dirty="0" smtClean="0"/>
              <a:t>Key Challenge</a:t>
            </a:r>
            <a:endParaRPr lang="en-US" dirty="0"/>
          </a:p>
        </p:txBody>
      </p:sp>
      <p:sp>
        <p:nvSpPr>
          <p:cNvPr id="4" name="TextBox 3"/>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1" name="Content Placeholder 2"/>
          <p:cNvSpPr txBox="1">
            <a:spLocks/>
          </p:cNvSpPr>
          <p:nvPr/>
        </p:nvSpPr>
        <p:spPr>
          <a:xfrm>
            <a:off x="611560" y="1628800"/>
            <a:ext cx="7922840" cy="2232248"/>
          </a:xfrm>
          <a:prstGeom prst="rect">
            <a:avLst/>
          </a:prstGeom>
          <a:solidFill>
            <a:srgbClr val="008000"/>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‘Imagine you are in the room when Juliet is about to take the potion. Write the speech you would make to persuade her to obey her parents and not take the potion’</a:t>
            </a:r>
            <a:endParaRPr lang="en-US" dirty="0">
              <a:solidFill>
                <a:schemeClr val="bg1"/>
              </a:solidFill>
            </a:endParaRPr>
          </a:p>
        </p:txBody>
      </p:sp>
      <p:cxnSp>
        <p:nvCxnSpPr>
          <p:cNvPr id="13" name="Straight Arrow Connector 12"/>
          <p:cNvCxnSpPr>
            <a:stCxn id="4" idx="0"/>
          </p:cNvCxnSpPr>
          <p:nvPr/>
        </p:nvCxnSpPr>
        <p:spPr>
          <a:xfrm flipV="1">
            <a:off x="1012583" y="4077072"/>
            <a:ext cx="607089" cy="151216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771800" y="4005064"/>
            <a:ext cx="144016" cy="187220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4572000" y="3933056"/>
            <a:ext cx="144016" cy="172819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7092280" y="3933056"/>
            <a:ext cx="1008112" cy="172819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8816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US" sz="3000" u="sng" dirty="0" smtClean="0"/>
              <a:t>Romeo and Juliet: Debating</a:t>
            </a:r>
            <a:endParaRPr lang="en-US" sz="3000" u="sng" dirty="0"/>
          </a:p>
        </p:txBody>
      </p:sp>
      <p:sp>
        <p:nvSpPr>
          <p:cNvPr id="4" name="TextBox 3"/>
          <p:cNvSpPr txBox="1"/>
          <p:nvPr/>
        </p:nvSpPr>
        <p:spPr>
          <a:xfrm>
            <a:off x="0" y="1268760"/>
            <a:ext cx="9144000" cy="1015663"/>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 </a:t>
            </a:r>
            <a:r>
              <a:rPr lang="en-US" sz="2000" dirty="0" smtClean="0"/>
              <a:t>their point of view in detail.</a:t>
            </a:r>
          </a:p>
          <a:p>
            <a:endParaRPr lang="en-US" sz="2000" i="1" dirty="0" smtClean="0"/>
          </a:p>
          <a:p>
            <a:r>
              <a:rPr lang="en-US" sz="2000" dirty="0" smtClean="0"/>
              <a:t>Skilled Learners will: </a:t>
            </a:r>
            <a:r>
              <a:rPr lang="en-US" sz="2000" dirty="0" smtClean="0">
                <a:solidFill>
                  <a:srgbClr val="00B050"/>
                </a:solidFill>
              </a:rPr>
              <a:t>identify</a:t>
            </a:r>
            <a:r>
              <a:rPr lang="en-US" sz="2000" dirty="0" smtClean="0"/>
              <a:t> their point of view.</a:t>
            </a:r>
            <a:endParaRPr lang="en-US" sz="2000" i="1" dirty="0"/>
          </a:p>
        </p:txBody>
      </p:sp>
      <p:sp>
        <p:nvSpPr>
          <p:cNvPr id="6" name="TextBox 5"/>
          <p:cNvSpPr txBox="1"/>
          <p:nvPr/>
        </p:nvSpPr>
        <p:spPr>
          <a:xfrm>
            <a:off x="179512" y="3068959"/>
            <a:ext cx="8496944" cy="1569660"/>
          </a:xfrm>
          <a:prstGeom prst="rect">
            <a:avLst/>
          </a:prstGeom>
          <a:solidFill>
            <a:schemeClr val="accent5">
              <a:lumMod val="60000"/>
              <a:lumOff val="40000"/>
            </a:schemeClr>
          </a:solidFill>
        </p:spPr>
        <p:txBody>
          <a:bodyPr wrap="square" rtlCol="0">
            <a:spAutoFit/>
          </a:bodyPr>
          <a:lstStyle/>
          <a:p>
            <a:pPr algn="ctr"/>
            <a:r>
              <a:rPr lang="en-GB" sz="2400" b="1" dirty="0" smtClean="0"/>
              <a:t>Think – Pair – Share</a:t>
            </a:r>
          </a:p>
          <a:p>
            <a:endParaRPr lang="en-GB" sz="2400" b="1" dirty="0"/>
          </a:p>
          <a:p>
            <a:r>
              <a:rPr lang="en-GB" sz="2400" b="1" dirty="0" smtClean="0"/>
              <a:t>What is a debate?</a:t>
            </a:r>
          </a:p>
          <a:p>
            <a:r>
              <a:rPr lang="en-GB" sz="2400" b="1" dirty="0" smtClean="0"/>
              <a:t>What rules should there be in a debate?</a:t>
            </a:r>
            <a:endParaRPr lang="en-GB" sz="2000" dirty="0"/>
          </a:p>
        </p:txBody>
      </p:sp>
      <p:sp>
        <p:nvSpPr>
          <p:cNvPr id="7" name="Content Placeholder 2"/>
          <p:cNvSpPr txBox="1">
            <a:spLocks/>
          </p:cNvSpPr>
          <p:nvPr/>
        </p:nvSpPr>
        <p:spPr>
          <a:xfrm>
            <a:off x="4360402" y="0"/>
            <a:ext cx="4762872" cy="604663"/>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Wednesday 23</a:t>
            </a:r>
            <a:r>
              <a:rPr lang="en-US" u="sng" baseline="30000" dirty="0" smtClean="0"/>
              <a:t>rd</a:t>
            </a:r>
            <a:r>
              <a:rPr lang="en-US" u="sng" dirty="0" smtClean="0"/>
              <a:t> March 2016</a:t>
            </a:r>
            <a:endParaRPr lang="en-US" u="sng" dirty="0"/>
          </a:p>
        </p:txBody>
      </p:sp>
      <p:sp>
        <p:nvSpPr>
          <p:cNvPr id="8" name="TextBox 7"/>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3" name="Straight Connector 1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6" name="Straight Arrow Connector 15"/>
          <p:cNvCxnSpPr/>
          <p:nvPr/>
        </p:nvCxnSpPr>
        <p:spPr>
          <a:xfrm flipH="1" flipV="1">
            <a:off x="7236296" y="4725144"/>
            <a:ext cx="747308" cy="94278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6" idx="2"/>
          </p:cNvCxnSpPr>
          <p:nvPr/>
        </p:nvCxnSpPr>
        <p:spPr>
          <a:xfrm flipH="1" flipV="1">
            <a:off x="4427984" y="4638619"/>
            <a:ext cx="36004" cy="10293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0"/>
          </p:cNvCxnSpPr>
          <p:nvPr/>
        </p:nvCxnSpPr>
        <p:spPr>
          <a:xfrm flipH="1" flipV="1">
            <a:off x="6084168" y="4638620"/>
            <a:ext cx="363250" cy="123865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869425"/>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324743"/>
          </a:xfrm>
        </p:spPr>
        <p:txBody>
          <a:bodyPr/>
          <a:lstStyle/>
          <a:p>
            <a:pPr marL="0" indent="0" algn="ctr">
              <a:buNone/>
            </a:pPr>
            <a:r>
              <a:rPr lang="en-GB" dirty="0" smtClean="0"/>
              <a:t>Romeo was not the man Juliet should have married.</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39292687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a:bodyPr>
          <a:lstStyle/>
          <a:p>
            <a:r>
              <a:rPr lang="en-US" dirty="0"/>
              <a:t>A</a:t>
            </a:r>
            <a:r>
              <a:rPr lang="en-US" dirty="0" smtClean="0"/>
              <a:t>ll </a:t>
            </a:r>
            <a:r>
              <a:rPr lang="en-US" dirty="0"/>
              <a:t>you've waited for is a puppet. A soulless little doll.</a:t>
            </a:r>
          </a:p>
        </p:txBody>
      </p:sp>
      <p:sp>
        <p:nvSpPr>
          <p:cNvPr id="3" name="Content Placeholder 2"/>
          <p:cNvSpPr>
            <a:spLocks noGrp="1"/>
          </p:cNvSpPr>
          <p:nvPr>
            <p:ph idx="1"/>
          </p:nvPr>
        </p:nvSpPr>
        <p:spPr>
          <a:xfrm>
            <a:off x="457200" y="4015438"/>
            <a:ext cx="5852186" cy="2110725"/>
          </a:xfrm>
        </p:spPr>
        <p:txBody>
          <a:bodyPr/>
          <a:lstStyle/>
          <a:p>
            <a:r>
              <a:rPr lang="en-US" dirty="0"/>
              <a:t>Batman </a:t>
            </a:r>
            <a:r>
              <a:rPr lang="en-US" dirty="0" smtClean="0"/>
              <a:t>(Batman : The Animated Series)</a:t>
            </a:r>
            <a:endParaRPr lang="en-US" dirty="0"/>
          </a:p>
        </p:txBody>
      </p:sp>
      <p:pic>
        <p:nvPicPr>
          <p:cNvPr id="4" name="Picture 3"/>
          <p:cNvPicPr>
            <a:picLocks noChangeAspect="1"/>
          </p:cNvPicPr>
          <p:nvPr/>
        </p:nvPicPr>
        <p:blipFill>
          <a:blip r:embed="rId2"/>
          <a:stretch>
            <a:fillRect/>
          </a:stretch>
        </p:blipFill>
        <p:spPr>
          <a:xfrm>
            <a:off x="6794500" y="3403600"/>
            <a:ext cx="2349500" cy="3454400"/>
          </a:xfrm>
          <a:prstGeom prst="rect">
            <a:avLst/>
          </a:prstGeom>
        </p:spPr>
      </p:pic>
    </p:spTree>
    <p:extLst>
      <p:ext uri="{BB962C8B-B14F-4D97-AF65-F5344CB8AC3E}">
        <p14:creationId xmlns:p14="http://schemas.microsoft.com/office/powerpoint/2010/main" val="8469275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468760"/>
          </a:xfrm>
        </p:spPr>
        <p:txBody>
          <a:bodyPr/>
          <a:lstStyle/>
          <a:p>
            <a:pPr marL="0" indent="0" algn="ctr">
              <a:buNone/>
            </a:pPr>
            <a:r>
              <a:rPr lang="en-GB" dirty="0" smtClean="0"/>
              <a:t>If Juliet was a boy she would have been treated differently by her mother.</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a:t>End</a:t>
            </a:r>
          </a:p>
        </p:txBody>
      </p:sp>
      <p:sp>
        <p:nvSpPr>
          <p:cNvPr id="14" name="Oval 1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a:t>
            </a:r>
          </a:p>
        </p:txBody>
      </p:sp>
      <p:sp>
        <p:nvSpPr>
          <p:cNvPr id="15" name="Oval 1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a:t>
            </a:r>
          </a:p>
        </p:txBody>
      </p:sp>
      <p:sp>
        <p:nvSpPr>
          <p:cNvPr id="16" name="Oval 1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3</a:t>
            </a:r>
          </a:p>
        </p:txBody>
      </p:sp>
      <p:sp>
        <p:nvSpPr>
          <p:cNvPr id="17" name="Oval 1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4</a:t>
            </a:r>
          </a:p>
        </p:txBody>
      </p:sp>
      <p:sp>
        <p:nvSpPr>
          <p:cNvPr id="18" name="Oval 1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5</a:t>
            </a:r>
          </a:p>
        </p:txBody>
      </p:sp>
      <p:sp>
        <p:nvSpPr>
          <p:cNvPr id="19" name="Oval 1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6</a:t>
            </a:r>
          </a:p>
        </p:txBody>
      </p:sp>
      <p:sp>
        <p:nvSpPr>
          <p:cNvPr id="20" name="Oval 1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7</a:t>
            </a:r>
          </a:p>
        </p:txBody>
      </p:sp>
      <p:sp>
        <p:nvSpPr>
          <p:cNvPr id="21" name="Oval 2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8</a:t>
            </a:r>
          </a:p>
        </p:txBody>
      </p:sp>
      <p:sp>
        <p:nvSpPr>
          <p:cNvPr id="22" name="Oval 2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9</a:t>
            </a:r>
          </a:p>
        </p:txBody>
      </p:sp>
      <p:sp>
        <p:nvSpPr>
          <p:cNvPr id="23" name="Oval 2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10</a:t>
            </a:r>
          </a:p>
        </p:txBody>
      </p:sp>
      <p:sp>
        <p:nvSpPr>
          <p:cNvPr id="24" name="Oval 2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11</a:t>
            </a:r>
          </a:p>
        </p:txBody>
      </p:sp>
      <p:sp>
        <p:nvSpPr>
          <p:cNvPr id="25" name="Oval 2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12</a:t>
            </a:r>
          </a:p>
        </p:txBody>
      </p:sp>
      <p:sp>
        <p:nvSpPr>
          <p:cNvPr id="26" name="Oval 2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13</a:t>
            </a:r>
          </a:p>
        </p:txBody>
      </p:sp>
      <p:sp>
        <p:nvSpPr>
          <p:cNvPr id="27" name="Oval 2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14</a:t>
            </a:r>
          </a:p>
        </p:txBody>
      </p:sp>
      <p:sp>
        <p:nvSpPr>
          <p:cNvPr id="28" name="Oval 2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15</a:t>
            </a:r>
          </a:p>
        </p:txBody>
      </p:sp>
      <p:sp>
        <p:nvSpPr>
          <p:cNvPr id="29" name="Oval 2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16</a:t>
            </a:r>
          </a:p>
        </p:txBody>
      </p:sp>
      <p:sp>
        <p:nvSpPr>
          <p:cNvPr id="30" name="Oval 2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17</a:t>
            </a:r>
          </a:p>
        </p:txBody>
      </p:sp>
      <p:sp>
        <p:nvSpPr>
          <p:cNvPr id="31" name="Oval 3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18</a:t>
            </a:r>
          </a:p>
        </p:txBody>
      </p:sp>
      <p:sp>
        <p:nvSpPr>
          <p:cNvPr id="32" name="Oval 3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19</a:t>
            </a:r>
          </a:p>
        </p:txBody>
      </p:sp>
      <p:sp>
        <p:nvSpPr>
          <p:cNvPr id="33" name="Oval 3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20</a:t>
            </a:r>
          </a:p>
        </p:txBody>
      </p:sp>
      <p:sp>
        <p:nvSpPr>
          <p:cNvPr id="34" name="Oval 3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21</a:t>
            </a:r>
          </a:p>
        </p:txBody>
      </p:sp>
      <p:sp>
        <p:nvSpPr>
          <p:cNvPr id="35" name="Oval 3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22</a:t>
            </a:r>
          </a:p>
        </p:txBody>
      </p:sp>
      <p:sp>
        <p:nvSpPr>
          <p:cNvPr id="36" name="Oval 3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23</a:t>
            </a:r>
          </a:p>
        </p:txBody>
      </p:sp>
      <p:sp>
        <p:nvSpPr>
          <p:cNvPr id="37" name="Oval 3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24</a:t>
            </a:r>
          </a:p>
        </p:txBody>
      </p:sp>
      <p:sp>
        <p:nvSpPr>
          <p:cNvPr id="38" name="Oval 3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25</a:t>
            </a:r>
          </a:p>
        </p:txBody>
      </p:sp>
      <p:sp>
        <p:nvSpPr>
          <p:cNvPr id="39" name="Oval 3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26</a:t>
            </a:r>
          </a:p>
        </p:txBody>
      </p:sp>
      <p:sp>
        <p:nvSpPr>
          <p:cNvPr id="40" name="Oval 3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27</a:t>
            </a:r>
          </a:p>
        </p:txBody>
      </p:sp>
      <p:sp>
        <p:nvSpPr>
          <p:cNvPr id="41" name="Oval 4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28</a:t>
            </a:r>
          </a:p>
        </p:txBody>
      </p:sp>
      <p:sp>
        <p:nvSpPr>
          <p:cNvPr id="42" name="Oval 4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29</a:t>
            </a:r>
          </a:p>
        </p:txBody>
      </p:sp>
      <p:sp>
        <p:nvSpPr>
          <p:cNvPr id="43" name="Oval 4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a:t>30</a:t>
            </a:r>
          </a:p>
        </p:txBody>
      </p:sp>
      <p:sp>
        <p:nvSpPr>
          <p:cNvPr id="44" name="Oval 4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31</a:t>
            </a:r>
            <a:endParaRPr lang="en-GB" sz="4400" dirty="0"/>
          </a:p>
        </p:txBody>
      </p:sp>
      <p:sp>
        <p:nvSpPr>
          <p:cNvPr id="45" name="Oval 4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32</a:t>
            </a:r>
            <a:endParaRPr lang="en-GB" sz="4400" dirty="0"/>
          </a:p>
        </p:txBody>
      </p:sp>
      <p:sp>
        <p:nvSpPr>
          <p:cNvPr id="46" name="Oval 4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33</a:t>
            </a:r>
            <a:endParaRPr lang="en-GB" sz="4400" dirty="0"/>
          </a:p>
        </p:txBody>
      </p:sp>
      <p:sp>
        <p:nvSpPr>
          <p:cNvPr id="47" name="Oval 4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34</a:t>
            </a:r>
            <a:endParaRPr lang="en-GB" sz="4400" dirty="0"/>
          </a:p>
        </p:txBody>
      </p:sp>
      <p:sp>
        <p:nvSpPr>
          <p:cNvPr id="48" name="Oval 4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35</a:t>
            </a:r>
            <a:endParaRPr lang="en-GB" sz="4400" dirty="0"/>
          </a:p>
        </p:txBody>
      </p:sp>
      <p:sp>
        <p:nvSpPr>
          <p:cNvPr id="49" name="Oval 4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36</a:t>
            </a:r>
            <a:endParaRPr lang="en-GB" sz="4400" dirty="0"/>
          </a:p>
        </p:txBody>
      </p:sp>
      <p:sp>
        <p:nvSpPr>
          <p:cNvPr id="50" name="Oval 4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37</a:t>
            </a:r>
            <a:endParaRPr lang="en-GB" sz="4400" dirty="0"/>
          </a:p>
        </p:txBody>
      </p:sp>
      <p:sp>
        <p:nvSpPr>
          <p:cNvPr id="51" name="Oval 5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38</a:t>
            </a:r>
            <a:endParaRPr lang="en-GB" sz="4400" dirty="0"/>
          </a:p>
        </p:txBody>
      </p:sp>
      <p:sp>
        <p:nvSpPr>
          <p:cNvPr id="52" name="Oval 5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39</a:t>
            </a:r>
            <a:endParaRPr lang="en-GB" sz="4400" dirty="0"/>
          </a:p>
        </p:txBody>
      </p:sp>
      <p:sp>
        <p:nvSpPr>
          <p:cNvPr id="53" name="Oval 5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40</a:t>
            </a:r>
            <a:endParaRPr lang="en-GB" sz="4400" dirty="0"/>
          </a:p>
        </p:txBody>
      </p:sp>
      <p:sp>
        <p:nvSpPr>
          <p:cNvPr id="54" name="Oval 5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41</a:t>
            </a:r>
            <a:endParaRPr lang="en-GB" sz="4400" dirty="0"/>
          </a:p>
        </p:txBody>
      </p:sp>
      <p:sp>
        <p:nvSpPr>
          <p:cNvPr id="55" name="Oval 5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42</a:t>
            </a:r>
            <a:endParaRPr lang="en-GB" sz="4400" dirty="0"/>
          </a:p>
        </p:txBody>
      </p:sp>
      <p:sp>
        <p:nvSpPr>
          <p:cNvPr id="56" name="Oval 5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43</a:t>
            </a:r>
            <a:endParaRPr lang="en-GB" sz="4400" dirty="0"/>
          </a:p>
        </p:txBody>
      </p:sp>
      <p:sp>
        <p:nvSpPr>
          <p:cNvPr id="57" name="Oval 5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44</a:t>
            </a:r>
            <a:endParaRPr lang="en-GB" sz="4400" dirty="0"/>
          </a:p>
        </p:txBody>
      </p:sp>
      <p:sp>
        <p:nvSpPr>
          <p:cNvPr id="58" name="Oval 5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45</a:t>
            </a:r>
            <a:endParaRPr lang="en-GB" sz="4400" dirty="0"/>
          </a:p>
        </p:txBody>
      </p:sp>
      <p:sp>
        <p:nvSpPr>
          <p:cNvPr id="59" name="Oval 5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46</a:t>
            </a:r>
            <a:endParaRPr lang="en-GB" sz="4400" dirty="0"/>
          </a:p>
        </p:txBody>
      </p:sp>
      <p:sp>
        <p:nvSpPr>
          <p:cNvPr id="60" name="Oval 5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47</a:t>
            </a:r>
            <a:endParaRPr lang="en-GB" sz="4400" dirty="0"/>
          </a:p>
        </p:txBody>
      </p:sp>
      <p:sp>
        <p:nvSpPr>
          <p:cNvPr id="61" name="Oval 6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48</a:t>
            </a:r>
            <a:endParaRPr lang="en-GB" sz="4400" dirty="0"/>
          </a:p>
        </p:txBody>
      </p:sp>
      <p:sp>
        <p:nvSpPr>
          <p:cNvPr id="62" name="Oval 6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49</a:t>
            </a:r>
            <a:endParaRPr lang="en-GB" sz="4400" dirty="0"/>
          </a:p>
        </p:txBody>
      </p:sp>
      <p:sp>
        <p:nvSpPr>
          <p:cNvPr id="63" name="Oval 6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50</a:t>
            </a:r>
            <a:endParaRPr lang="en-GB" sz="4400" dirty="0"/>
          </a:p>
        </p:txBody>
      </p:sp>
      <p:sp>
        <p:nvSpPr>
          <p:cNvPr id="64" name="Oval 63"/>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51</a:t>
            </a:r>
            <a:endParaRPr lang="en-GB" sz="4400" dirty="0"/>
          </a:p>
        </p:txBody>
      </p:sp>
      <p:sp>
        <p:nvSpPr>
          <p:cNvPr id="65" name="Oval 64"/>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52</a:t>
            </a:r>
            <a:endParaRPr lang="en-GB" sz="4400" dirty="0"/>
          </a:p>
        </p:txBody>
      </p:sp>
      <p:sp>
        <p:nvSpPr>
          <p:cNvPr id="66" name="Oval 65"/>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53</a:t>
            </a:r>
            <a:endParaRPr lang="en-GB" sz="4400" dirty="0"/>
          </a:p>
        </p:txBody>
      </p:sp>
      <p:sp>
        <p:nvSpPr>
          <p:cNvPr id="67" name="Oval 66"/>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54</a:t>
            </a:r>
            <a:endParaRPr lang="en-GB" sz="4400" dirty="0"/>
          </a:p>
        </p:txBody>
      </p:sp>
      <p:sp>
        <p:nvSpPr>
          <p:cNvPr id="68" name="Oval 67"/>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55</a:t>
            </a:r>
            <a:endParaRPr lang="en-GB" sz="4400" dirty="0"/>
          </a:p>
        </p:txBody>
      </p:sp>
      <p:sp>
        <p:nvSpPr>
          <p:cNvPr id="69" name="Oval 68"/>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56</a:t>
            </a:r>
            <a:endParaRPr lang="en-GB" sz="4400" dirty="0"/>
          </a:p>
        </p:txBody>
      </p:sp>
      <p:sp>
        <p:nvSpPr>
          <p:cNvPr id="70" name="Oval 69"/>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57</a:t>
            </a:r>
            <a:endParaRPr lang="en-GB" sz="4400" dirty="0"/>
          </a:p>
        </p:txBody>
      </p:sp>
      <p:sp>
        <p:nvSpPr>
          <p:cNvPr id="71" name="Oval 70"/>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58</a:t>
            </a:r>
            <a:endParaRPr lang="en-GB" sz="4400" dirty="0"/>
          </a:p>
        </p:txBody>
      </p:sp>
      <p:sp>
        <p:nvSpPr>
          <p:cNvPr id="72" name="Oval 71"/>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59</a:t>
            </a:r>
            <a:endParaRPr lang="en-GB" sz="4400" dirty="0"/>
          </a:p>
        </p:txBody>
      </p:sp>
      <p:sp>
        <p:nvSpPr>
          <p:cNvPr id="73" name="Oval 7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327844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468760"/>
          </a:xfrm>
        </p:spPr>
        <p:txBody>
          <a:bodyPr/>
          <a:lstStyle/>
          <a:p>
            <a:pPr marL="0" indent="0" algn="ctr">
              <a:buNone/>
            </a:pPr>
            <a:r>
              <a:rPr lang="en-GB" dirty="0" smtClean="0"/>
              <a:t>People should be allowed to marry at whatever age.</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3941444989"/>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468760"/>
          </a:xfrm>
        </p:spPr>
        <p:txBody>
          <a:bodyPr/>
          <a:lstStyle/>
          <a:p>
            <a:pPr marL="0" indent="0" algn="ctr">
              <a:buNone/>
            </a:pPr>
            <a:r>
              <a:rPr lang="en-GB" dirty="0" smtClean="0"/>
              <a:t>Shakespeare does not represent women well.</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1022350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468760"/>
          </a:xfrm>
        </p:spPr>
        <p:txBody>
          <a:bodyPr/>
          <a:lstStyle/>
          <a:p>
            <a:pPr marL="0" indent="0" algn="ctr">
              <a:buNone/>
            </a:pPr>
            <a:r>
              <a:rPr lang="en-GB" dirty="0" smtClean="0"/>
              <a:t>The Nurse is the least important character in the play.</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532992903"/>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Debate</a:t>
            </a:r>
            <a:endParaRPr lang="en-GB" dirty="0"/>
          </a:p>
        </p:txBody>
      </p:sp>
      <p:sp>
        <p:nvSpPr>
          <p:cNvPr id="3" name="Content Placeholder 2"/>
          <p:cNvSpPr>
            <a:spLocks noGrp="1"/>
          </p:cNvSpPr>
          <p:nvPr>
            <p:ph idx="1"/>
          </p:nvPr>
        </p:nvSpPr>
        <p:spPr>
          <a:xfrm>
            <a:off x="323528" y="1600201"/>
            <a:ext cx="8363272" cy="1468760"/>
          </a:xfrm>
        </p:spPr>
        <p:txBody>
          <a:bodyPr/>
          <a:lstStyle/>
          <a:p>
            <a:pPr marL="0" indent="0" algn="ctr">
              <a:buNone/>
            </a:pPr>
            <a:r>
              <a:rPr lang="en-GB" dirty="0" err="1" smtClean="0"/>
              <a:t>Mercutio</a:t>
            </a:r>
            <a:r>
              <a:rPr lang="en-GB" dirty="0" smtClean="0"/>
              <a:t> is in love with Romeo </a:t>
            </a:r>
            <a:endParaRPr lang="en-GB" dirty="0"/>
          </a:p>
        </p:txBody>
      </p:sp>
      <p:sp>
        <p:nvSpPr>
          <p:cNvPr id="4" name="TextBox 3"/>
          <p:cNvSpPr txBox="1"/>
          <p:nvPr/>
        </p:nvSpPr>
        <p:spPr>
          <a:xfrm>
            <a:off x="467544" y="412439"/>
            <a:ext cx="1567032" cy="369332"/>
          </a:xfrm>
          <a:prstGeom prst="rect">
            <a:avLst/>
          </a:prstGeom>
          <a:solidFill>
            <a:schemeClr val="accent3">
              <a:lumMod val="60000"/>
              <a:lumOff val="40000"/>
            </a:schemeClr>
          </a:solidFill>
          <a:ln>
            <a:solidFill>
              <a:schemeClr val="tx1"/>
            </a:solidFill>
          </a:ln>
        </p:spPr>
        <p:txBody>
          <a:bodyPr wrap="none" rtlCol="0">
            <a:spAutoFit/>
          </a:bodyPr>
          <a:lstStyle/>
          <a:p>
            <a:r>
              <a:rPr lang="en-GB" dirty="0" smtClean="0"/>
              <a:t>Person A - FOR</a:t>
            </a:r>
            <a:endParaRPr lang="en-GB" dirty="0"/>
          </a:p>
        </p:txBody>
      </p:sp>
      <p:sp>
        <p:nvSpPr>
          <p:cNvPr id="5" name="TextBox 4"/>
          <p:cNvSpPr txBox="1"/>
          <p:nvPr/>
        </p:nvSpPr>
        <p:spPr>
          <a:xfrm>
            <a:off x="6660232" y="412439"/>
            <a:ext cx="2011448" cy="369332"/>
          </a:xfrm>
          <a:prstGeom prst="rect">
            <a:avLst/>
          </a:prstGeom>
          <a:solidFill>
            <a:schemeClr val="accent2">
              <a:lumMod val="60000"/>
              <a:lumOff val="40000"/>
            </a:schemeClr>
          </a:solidFill>
          <a:ln>
            <a:solidFill>
              <a:schemeClr val="tx1"/>
            </a:solidFill>
          </a:ln>
        </p:spPr>
        <p:txBody>
          <a:bodyPr wrap="none" rtlCol="0">
            <a:spAutoFit/>
          </a:bodyPr>
          <a:lstStyle/>
          <a:p>
            <a:r>
              <a:rPr lang="en-GB" dirty="0" smtClean="0"/>
              <a:t>Person B - AGAINST</a:t>
            </a:r>
            <a:endParaRPr lang="en-GB"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Oval 12"/>
          <p:cNvSpPr>
            <a:spLocks noChangeArrowheads="1"/>
          </p:cNvSpPr>
          <p:nvPr/>
        </p:nvSpPr>
        <p:spPr bwMode="auto">
          <a:xfrm>
            <a:off x="3954462" y="3140968"/>
            <a:ext cx="1235075" cy="1235075"/>
          </a:xfrm>
          <a:prstGeom prst="ellipse">
            <a:avLst/>
          </a:prstGeom>
          <a:solidFill>
            <a:srgbClr val="6699FF"/>
          </a:solidFill>
          <a:ln w="28575">
            <a:solidFill>
              <a:schemeClr val="tx1"/>
            </a:solid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GB" sz="4400" dirty="0" smtClean="0"/>
              <a:t>60</a:t>
            </a:r>
            <a:endParaRPr lang="en-GB" sz="4400" dirty="0"/>
          </a:p>
        </p:txBody>
      </p:sp>
    </p:spTree>
    <p:extLst>
      <p:ext uri="{BB962C8B-B14F-4D97-AF65-F5344CB8AC3E}">
        <p14:creationId xmlns:p14="http://schemas.microsoft.com/office/powerpoint/2010/main" val="15638198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40000"/>
              <a:lumOff val="60000"/>
            </a:schemeClr>
          </a:solidFill>
        </p:spPr>
        <p:txBody>
          <a:bodyPr/>
          <a:lstStyle/>
          <a:p>
            <a:r>
              <a:rPr lang="en-GB" dirty="0" smtClean="0"/>
              <a:t>Class Debate</a:t>
            </a:r>
            <a:endParaRPr lang="en-GB" dirty="0"/>
          </a:p>
        </p:txBody>
      </p:sp>
      <p:sp>
        <p:nvSpPr>
          <p:cNvPr id="3" name="Content Placeholder 2"/>
          <p:cNvSpPr>
            <a:spLocks noGrp="1"/>
          </p:cNvSpPr>
          <p:nvPr>
            <p:ph idx="1"/>
          </p:nvPr>
        </p:nvSpPr>
        <p:spPr>
          <a:xfrm>
            <a:off x="390364" y="2060848"/>
            <a:ext cx="8502116" cy="1684784"/>
          </a:xfrm>
          <a:solidFill>
            <a:srgbClr val="00B050"/>
          </a:solidFill>
        </p:spPr>
        <p:txBody>
          <a:bodyPr>
            <a:normAutofit/>
          </a:bodyPr>
          <a:lstStyle/>
          <a:p>
            <a:pPr marL="0" indent="0" algn="ctr">
              <a:buNone/>
            </a:pPr>
            <a:r>
              <a:rPr lang="en-GB" sz="3600" dirty="0" smtClean="0">
                <a:solidFill>
                  <a:schemeClr val="bg1"/>
                </a:solidFill>
              </a:rPr>
              <a:t>Was Shakespeare and theatre in Elizabethan England sexist for not having female actors?</a:t>
            </a:r>
            <a:endParaRPr lang="en-GB" sz="3600" dirty="0">
              <a:solidFill>
                <a:schemeClr val="bg1"/>
              </a:solidFill>
            </a:endParaRPr>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7" name="TextBox 6"/>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8" name="TextBox 7"/>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9" name="TextBox 8"/>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0" name="TextBox 9"/>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1" name="Straight Connector 10"/>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783305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Group work</a:t>
            </a:r>
            <a:endParaRPr lang="en-GB" dirty="0"/>
          </a:p>
        </p:txBody>
      </p:sp>
      <p:sp>
        <p:nvSpPr>
          <p:cNvPr id="3" name="Content Placeholder 2"/>
          <p:cNvSpPr>
            <a:spLocks noGrp="1"/>
          </p:cNvSpPr>
          <p:nvPr>
            <p:ph idx="1"/>
          </p:nvPr>
        </p:nvSpPr>
        <p:spPr>
          <a:xfrm>
            <a:off x="467544" y="1628800"/>
            <a:ext cx="8229600" cy="4061048"/>
          </a:xfrm>
        </p:spPr>
        <p:txBody>
          <a:bodyPr>
            <a:normAutofit/>
          </a:bodyPr>
          <a:lstStyle/>
          <a:p>
            <a:pPr marL="0" indent="0">
              <a:buNone/>
            </a:pPr>
            <a:r>
              <a:rPr lang="en-GB" dirty="0" smtClean="0"/>
              <a:t>On A3 paper, create a spider diagram:</a:t>
            </a:r>
            <a:endParaRPr lang="en-GB" dirty="0"/>
          </a:p>
        </p:txBody>
      </p:sp>
      <p:sp>
        <p:nvSpPr>
          <p:cNvPr id="4" name="Content Placeholder 2"/>
          <p:cNvSpPr txBox="1">
            <a:spLocks/>
          </p:cNvSpPr>
          <p:nvPr/>
        </p:nvSpPr>
        <p:spPr>
          <a:xfrm>
            <a:off x="395536" y="2420888"/>
            <a:ext cx="8229600" cy="40610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dirty="0" smtClean="0">
                <a:solidFill>
                  <a:srgbClr val="660066"/>
                </a:solidFill>
              </a:rPr>
              <a:t>Where do each of the following characters end up? How does their story end?</a:t>
            </a:r>
          </a:p>
          <a:p>
            <a:pPr marL="0" indent="0">
              <a:buFont typeface="Arial" pitchFamily="34" charset="0"/>
              <a:buNone/>
            </a:pPr>
            <a:endParaRPr lang="en-GB" dirty="0"/>
          </a:p>
          <a:p>
            <a:pPr marL="0" indent="0">
              <a:buNone/>
            </a:pPr>
            <a:r>
              <a:rPr lang="en-US" dirty="0">
                <a:solidFill>
                  <a:srgbClr val="008000"/>
                </a:solidFill>
              </a:rPr>
              <a:t>Which character do you think has changed the most?</a:t>
            </a:r>
          </a:p>
          <a:p>
            <a:pPr marL="0" indent="0">
              <a:buFont typeface="Arial" pitchFamily="34" charset="0"/>
              <a:buNone/>
            </a:pPr>
            <a:endParaRPr lang="en-GB" dirty="0" smtClean="0"/>
          </a:p>
          <a:p>
            <a:pPr marL="0" indent="0">
              <a:buFont typeface="Arial" pitchFamily="34" charset="0"/>
              <a:buNone/>
            </a:pPr>
            <a:endParaRPr lang="en-GB" dirty="0"/>
          </a:p>
        </p:txBody>
      </p:sp>
      <p:sp>
        <p:nvSpPr>
          <p:cNvPr id="5" name="TextBox 4"/>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3971729024"/>
      </p:ext>
    </p:extLst>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Discussion</a:t>
            </a:r>
            <a:endParaRPr lang="en-GB" dirty="0"/>
          </a:p>
        </p:txBody>
      </p:sp>
      <p:sp>
        <p:nvSpPr>
          <p:cNvPr id="3" name="Content Placeholder 2"/>
          <p:cNvSpPr>
            <a:spLocks noGrp="1"/>
          </p:cNvSpPr>
          <p:nvPr>
            <p:ph idx="1"/>
          </p:nvPr>
        </p:nvSpPr>
        <p:spPr>
          <a:xfrm>
            <a:off x="457200" y="1600201"/>
            <a:ext cx="8229600" cy="4061048"/>
          </a:xfrm>
        </p:spPr>
        <p:txBody>
          <a:bodyPr>
            <a:normAutofit/>
          </a:bodyPr>
          <a:lstStyle/>
          <a:p>
            <a:pPr marL="0" indent="0">
              <a:buNone/>
            </a:pPr>
            <a:r>
              <a:rPr lang="en-GB" dirty="0" smtClean="0"/>
              <a:t>Where do each of the following characters end up? How does their story end?</a:t>
            </a:r>
            <a:endParaRPr lang="en-GB" dirty="0"/>
          </a:p>
          <a:p>
            <a:pPr marL="0" indent="0">
              <a:buNone/>
            </a:pPr>
            <a:r>
              <a:rPr lang="en-US" dirty="0">
                <a:solidFill>
                  <a:srgbClr val="FF0000"/>
                </a:solidFill>
              </a:rPr>
              <a:t>Romeo</a:t>
            </a:r>
          </a:p>
          <a:p>
            <a:pPr marL="0" indent="0">
              <a:buNone/>
            </a:pPr>
            <a:r>
              <a:rPr lang="en-US" dirty="0">
                <a:solidFill>
                  <a:srgbClr val="FF0000"/>
                </a:solidFill>
              </a:rPr>
              <a:t>Juliet</a:t>
            </a:r>
          </a:p>
          <a:p>
            <a:pPr marL="0" indent="0">
              <a:buNone/>
            </a:pPr>
            <a:r>
              <a:rPr lang="en-US" dirty="0">
                <a:solidFill>
                  <a:srgbClr val="FF0000"/>
                </a:solidFill>
              </a:rPr>
              <a:t>The Nurse</a:t>
            </a:r>
          </a:p>
          <a:p>
            <a:pPr marL="0" indent="0">
              <a:buNone/>
            </a:pPr>
            <a:r>
              <a:rPr lang="en-US" dirty="0" err="1">
                <a:solidFill>
                  <a:srgbClr val="FF0000"/>
                </a:solidFill>
              </a:rPr>
              <a:t>Mercutio</a:t>
            </a:r>
            <a:endParaRPr lang="en-US" dirty="0">
              <a:solidFill>
                <a:srgbClr val="FF0000"/>
              </a:solidFill>
            </a:endParaRPr>
          </a:p>
          <a:p>
            <a:pPr marL="0" indent="0">
              <a:buNone/>
            </a:pPr>
            <a:r>
              <a:rPr lang="en-US" dirty="0">
                <a:solidFill>
                  <a:srgbClr val="FF0000"/>
                </a:solidFill>
              </a:rPr>
              <a:t>Lady Capulet</a:t>
            </a:r>
          </a:p>
          <a:p>
            <a:pPr marL="0" indent="0">
              <a:buNone/>
            </a:pPr>
            <a:endParaRPr lang="en-GB" dirty="0"/>
          </a:p>
        </p:txBody>
      </p:sp>
      <p:sp>
        <p:nvSpPr>
          <p:cNvPr id="4" name="TextBox 3"/>
          <p:cNvSpPr txBox="1"/>
          <p:nvPr/>
        </p:nvSpPr>
        <p:spPr>
          <a:xfrm>
            <a:off x="107504" y="5517232"/>
            <a:ext cx="8849859" cy="461665"/>
          </a:xfrm>
          <a:prstGeom prst="rect">
            <a:avLst/>
          </a:prstGeom>
          <a:solidFill>
            <a:schemeClr val="accent3">
              <a:lumMod val="60000"/>
              <a:lumOff val="40000"/>
            </a:schemeClr>
          </a:solidFill>
        </p:spPr>
        <p:txBody>
          <a:bodyPr wrap="none" rtlCol="0">
            <a:spAutoFit/>
          </a:bodyPr>
          <a:lstStyle/>
          <a:p>
            <a:r>
              <a:rPr lang="en-GB" sz="2400" dirty="0" smtClean="0"/>
              <a:t>Do you think this was done on purpose / what could the message be?</a:t>
            </a:r>
            <a:endParaRPr lang="en-GB" sz="2400" dirty="0"/>
          </a:p>
        </p:txBody>
      </p:sp>
    </p:spTree>
    <p:extLst>
      <p:ext uri="{BB962C8B-B14F-4D97-AF65-F5344CB8AC3E}">
        <p14:creationId xmlns:p14="http://schemas.microsoft.com/office/powerpoint/2010/main" val="181057106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Discussion</a:t>
            </a:r>
            <a:endParaRPr lang="en-GB" dirty="0"/>
          </a:p>
        </p:txBody>
      </p:sp>
      <p:sp>
        <p:nvSpPr>
          <p:cNvPr id="3" name="Content Placeholder 2"/>
          <p:cNvSpPr>
            <a:spLocks noGrp="1"/>
          </p:cNvSpPr>
          <p:nvPr>
            <p:ph idx="1"/>
          </p:nvPr>
        </p:nvSpPr>
        <p:spPr>
          <a:xfrm>
            <a:off x="457200" y="1600201"/>
            <a:ext cx="8229600" cy="4061048"/>
          </a:xfrm>
        </p:spPr>
        <p:txBody>
          <a:bodyPr>
            <a:normAutofit/>
          </a:bodyPr>
          <a:lstStyle/>
          <a:p>
            <a:pPr marL="0" indent="0">
              <a:buNone/>
            </a:pPr>
            <a:r>
              <a:rPr lang="en-US" dirty="0" smtClean="0"/>
              <a:t>Which character do you think has changed the most?</a:t>
            </a:r>
          </a:p>
          <a:p>
            <a:pPr marL="0" indent="0">
              <a:buNone/>
            </a:pPr>
            <a:r>
              <a:rPr lang="en-US" dirty="0">
                <a:solidFill>
                  <a:srgbClr val="FF0000"/>
                </a:solidFill>
              </a:rPr>
              <a:t>Romeo</a:t>
            </a:r>
          </a:p>
          <a:p>
            <a:pPr marL="0" indent="0">
              <a:buNone/>
            </a:pPr>
            <a:r>
              <a:rPr lang="en-US" dirty="0">
                <a:solidFill>
                  <a:srgbClr val="FF0000"/>
                </a:solidFill>
              </a:rPr>
              <a:t>Juliet</a:t>
            </a:r>
          </a:p>
          <a:p>
            <a:pPr marL="0" indent="0">
              <a:buNone/>
            </a:pPr>
            <a:r>
              <a:rPr lang="en-US" dirty="0">
                <a:solidFill>
                  <a:srgbClr val="FF0000"/>
                </a:solidFill>
              </a:rPr>
              <a:t>The Nurse</a:t>
            </a:r>
          </a:p>
          <a:p>
            <a:pPr marL="0" indent="0">
              <a:buNone/>
            </a:pPr>
            <a:r>
              <a:rPr lang="en-US" dirty="0" err="1">
                <a:solidFill>
                  <a:srgbClr val="FF0000"/>
                </a:solidFill>
              </a:rPr>
              <a:t>Mercutio</a:t>
            </a:r>
            <a:endParaRPr lang="en-US" dirty="0">
              <a:solidFill>
                <a:srgbClr val="FF0000"/>
              </a:solidFill>
            </a:endParaRPr>
          </a:p>
          <a:p>
            <a:pPr marL="0" indent="0">
              <a:buNone/>
            </a:pPr>
            <a:r>
              <a:rPr lang="en-US" dirty="0">
                <a:solidFill>
                  <a:srgbClr val="FF0000"/>
                </a:solidFill>
              </a:rPr>
              <a:t>Lady Capulet</a:t>
            </a:r>
          </a:p>
          <a:p>
            <a:pPr marL="0" indent="0">
              <a:buNone/>
            </a:pPr>
            <a:endParaRPr lang="en-US" dirty="0">
              <a:solidFill>
                <a:srgbClr val="FF0000"/>
              </a:solidFill>
            </a:endParaRPr>
          </a:p>
          <a:p>
            <a:pPr marL="0" indent="0">
              <a:buNone/>
            </a:pPr>
            <a:endParaRPr lang="en-GB" dirty="0"/>
          </a:p>
        </p:txBody>
      </p:sp>
      <p:sp>
        <p:nvSpPr>
          <p:cNvPr id="4" name="TextBox 3"/>
          <p:cNvSpPr txBox="1"/>
          <p:nvPr/>
        </p:nvSpPr>
        <p:spPr>
          <a:xfrm>
            <a:off x="179512" y="5949687"/>
            <a:ext cx="8849859" cy="461665"/>
          </a:xfrm>
          <a:prstGeom prst="rect">
            <a:avLst/>
          </a:prstGeom>
          <a:solidFill>
            <a:schemeClr val="accent3">
              <a:lumMod val="60000"/>
              <a:lumOff val="40000"/>
            </a:schemeClr>
          </a:solidFill>
        </p:spPr>
        <p:txBody>
          <a:bodyPr wrap="none" rtlCol="0">
            <a:spAutoFit/>
          </a:bodyPr>
          <a:lstStyle/>
          <a:p>
            <a:r>
              <a:rPr lang="en-GB" sz="2400" dirty="0" smtClean="0"/>
              <a:t>Do you think this was done on purpose / what could the message be?</a:t>
            </a:r>
            <a:endParaRPr lang="en-GB" sz="2400" dirty="0"/>
          </a:p>
        </p:txBody>
      </p:sp>
    </p:spTree>
    <p:extLst>
      <p:ext uri="{BB962C8B-B14F-4D97-AF65-F5344CB8AC3E}">
        <p14:creationId xmlns:p14="http://schemas.microsoft.com/office/powerpoint/2010/main" val="254927502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Plenary</a:t>
            </a:r>
            <a:endParaRPr lang="en-GB" dirty="0"/>
          </a:p>
        </p:txBody>
      </p:sp>
      <p:sp>
        <p:nvSpPr>
          <p:cNvPr id="3" name="Content Placeholder 2"/>
          <p:cNvSpPr>
            <a:spLocks noGrp="1"/>
          </p:cNvSpPr>
          <p:nvPr>
            <p:ph idx="1"/>
          </p:nvPr>
        </p:nvSpPr>
        <p:spPr>
          <a:xfrm>
            <a:off x="457200" y="1600201"/>
            <a:ext cx="8229600" cy="1252735"/>
          </a:xfrm>
        </p:spPr>
        <p:txBody>
          <a:bodyPr>
            <a:normAutofit/>
          </a:bodyPr>
          <a:lstStyle/>
          <a:p>
            <a:pPr marL="0" indent="0" algn="ctr">
              <a:buNone/>
            </a:pPr>
            <a:r>
              <a:rPr lang="en-US" dirty="0" smtClean="0"/>
              <a:t>What have you learnt today and how have you learnt it?</a:t>
            </a:r>
            <a:endParaRPr lang="en-US" dirty="0">
              <a:solidFill>
                <a:srgbClr val="FF0000"/>
              </a:solidFill>
            </a:endParaRPr>
          </a:p>
          <a:p>
            <a:pPr marL="0" indent="0">
              <a:buNone/>
            </a:pPr>
            <a:endParaRPr lang="en-US" dirty="0">
              <a:solidFill>
                <a:srgbClr val="FF0000"/>
              </a:solidFill>
            </a:endParaRPr>
          </a:p>
          <a:p>
            <a:pPr marL="0" indent="0">
              <a:buNone/>
            </a:pPr>
            <a:endParaRPr lang="en-GB" dirty="0"/>
          </a:p>
        </p:txBody>
      </p:sp>
      <p:sp>
        <p:nvSpPr>
          <p:cNvPr id="5" name="TextBox 4"/>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101642106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fontScale="90000"/>
          </a:bodyPr>
          <a:lstStyle/>
          <a:p>
            <a:r>
              <a:rPr lang="en-US" dirty="0"/>
              <a:t>I will grind your bones to dust. And with your blood and it I’ll make a paste.		</a:t>
            </a:r>
            <a:br>
              <a:rPr lang="en-US" dirty="0"/>
            </a:br>
            <a:endParaRPr lang="en-US" dirty="0"/>
          </a:p>
        </p:txBody>
      </p:sp>
      <p:sp>
        <p:nvSpPr>
          <p:cNvPr id="3" name="Content Placeholder 2"/>
          <p:cNvSpPr>
            <a:spLocks noGrp="1"/>
          </p:cNvSpPr>
          <p:nvPr>
            <p:ph idx="1"/>
          </p:nvPr>
        </p:nvSpPr>
        <p:spPr>
          <a:xfrm>
            <a:off x="457200" y="4015438"/>
            <a:ext cx="5852186" cy="2110725"/>
          </a:xfrm>
        </p:spPr>
        <p:txBody>
          <a:bodyPr/>
          <a:lstStyle/>
          <a:p>
            <a:r>
              <a:rPr lang="en-US" dirty="0" smtClean="0"/>
              <a:t>Shakespeare (Titus Andronicus)</a:t>
            </a:r>
            <a:endParaRPr lang="en-US" dirty="0"/>
          </a:p>
        </p:txBody>
      </p:sp>
      <p:pic>
        <p:nvPicPr>
          <p:cNvPr id="5" name="Picture 4"/>
          <p:cNvPicPr>
            <a:picLocks noChangeAspect="1"/>
          </p:cNvPicPr>
          <p:nvPr/>
        </p:nvPicPr>
        <p:blipFill>
          <a:blip r:embed="rId2"/>
          <a:stretch>
            <a:fillRect/>
          </a:stretch>
        </p:blipFill>
        <p:spPr>
          <a:xfrm>
            <a:off x="6477000" y="3810000"/>
            <a:ext cx="2667000" cy="3048000"/>
          </a:xfrm>
          <a:prstGeom prst="rect">
            <a:avLst/>
          </a:prstGeom>
        </p:spPr>
      </p:pic>
    </p:spTree>
    <p:extLst>
      <p:ext uri="{BB962C8B-B14F-4D97-AF65-F5344CB8AC3E}">
        <p14:creationId xmlns:p14="http://schemas.microsoft.com/office/powerpoint/2010/main" val="1805968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US" sz="3000" u="sng" dirty="0" smtClean="0"/>
              <a:t>Romeo and Juliet: Adaptation</a:t>
            </a:r>
            <a:endParaRPr lang="en-US" sz="3000" u="sng" dirty="0"/>
          </a:p>
        </p:txBody>
      </p:sp>
      <p:sp>
        <p:nvSpPr>
          <p:cNvPr id="4" name="TextBox 3"/>
          <p:cNvSpPr txBox="1"/>
          <p:nvPr/>
        </p:nvSpPr>
        <p:spPr>
          <a:xfrm>
            <a:off x="0" y="1268760"/>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 </a:t>
            </a:r>
            <a:r>
              <a:rPr lang="en-US" sz="2000" dirty="0" smtClean="0"/>
              <a:t>how a film portrays the story differently.</a:t>
            </a:r>
            <a:endParaRPr lang="en-US" sz="2000" i="1" dirty="0" smtClean="0"/>
          </a:p>
          <a:p>
            <a:r>
              <a:rPr lang="en-US" sz="2000" dirty="0" smtClean="0"/>
              <a:t>Skilled Learners will: </a:t>
            </a:r>
            <a:r>
              <a:rPr lang="en-US" sz="2000" dirty="0" smtClean="0">
                <a:solidFill>
                  <a:srgbClr val="00B050"/>
                </a:solidFill>
              </a:rPr>
              <a:t>identify</a:t>
            </a:r>
            <a:r>
              <a:rPr lang="en-US" sz="2000" dirty="0" smtClean="0"/>
              <a:t> how a film portrays the story differently.</a:t>
            </a:r>
            <a:endParaRPr lang="en-US" sz="2000" i="1" dirty="0"/>
          </a:p>
        </p:txBody>
      </p:sp>
      <p:sp>
        <p:nvSpPr>
          <p:cNvPr id="6" name="TextBox 5"/>
          <p:cNvSpPr txBox="1"/>
          <p:nvPr/>
        </p:nvSpPr>
        <p:spPr>
          <a:xfrm>
            <a:off x="179512" y="3068959"/>
            <a:ext cx="8496944" cy="461665"/>
          </a:xfrm>
          <a:prstGeom prst="rect">
            <a:avLst/>
          </a:prstGeom>
          <a:solidFill>
            <a:schemeClr val="accent5">
              <a:lumMod val="60000"/>
              <a:lumOff val="40000"/>
            </a:schemeClr>
          </a:solidFill>
        </p:spPr>
        <p:txBody>
          <a:bodyPr wrap="square" rtlCol="0">
            <a:spAutoFit/>
          </a:bodyPr>
          <a:lstStyle/>
          <a:p>
            <a:pPr algn="ctr"/>
            <a:r>
              <a:rPr lang="en-GB" sz="2400" b="1" dirty="0" smtClean="0"/>
              <a:t>Complete the word search on your desk</a:t>
            </a:r>
            <a:endParaRPr lang="en-GB" sz="2000" dirty="0"/>
          </a:p>
        </p:txBody>
      </p:sp>
      <p:sp>
        <p:nvSpPr>
          <p:cNvPr id="7" name="Content Placeholder 2"/>
          <p:cNvSpPr txBox="1">
            <a:spLocks/>
          </p:cNvSpPr>
          <p:nvPr/>
        </p:nvSpPr>
        <p:spPr>
          <a:xfrm>
            <a:off x="4360402"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24</a:t>
            </a:r>
            <a:r>
              <a:rPr lang="en-US" u="sng" baseline="30000" dirty="0" smtClean="0"/>
              <a:t>th</a:t>
            </a:r>
            <a:r>
              <a:rPr lang="en-US" u="sng" dirty="0" smtClean="0"/>
              <a:t> March 2016</a:t>
            </a:r>
            <a:endParaRPr lang="en-US" u="sng" dirty="0"/>
          </a:p>
        </p:txBody>
      </p:sp>
      <p:sp>
        <p:nvSpPr>
          <p:cNvPr id="8" name="TextBox 7"/>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3" name="Straight Connector 1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6" name="Straight Arrow Connector 15"/>
          <p:cNvCxnSpPr/>
          <p:nvPr/>
        </p:nvCxnSpPr>
        <p:spPr>
          <a:xfrm flipH="1" flipV="1">
            <a:off x="7092280" y="3573016"/>
            <a:ext cx="891324" cy="209491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6" idx="2"/>
          </p:cNvCxnSpPr>
          <p:nvPr/>
        </p:nvCxnSpPr>
        <p:spPr>
          <a:xfrm flipH="1" flipV="1">
            <a:off x="4427984" y="3530624"/>
            <a:ext cx="36004" cy="21373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0"/>
          </p:cNvCxnSpPr>
          <p:nvPr/>
        </p:nvCxnSpPr>
        <p:spPr>
          <a:xfrm flipH="1" flipV="1">
            <a:off x="5868144" y="3573016"/>
            <a:ext cx="579274" cy="230425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466410"/>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3"/>
              </a:rPr>
              <a:t>Today we are watching a film</a:t>
            </a:r>
            <a:endParaRPr lang="en-US" dirty="0"/>
          </a:p>
        </p:txBody>
      </p:sp>
      <p:pic>
        <p:nvPicPr>
          <p:cNvPr id="6" name="Content Placeholder 5"/>
          <p:cNvPicPr>
            <a:picLocks noGrp="1" noChangeAspect="1"/>
          </p:cNvPicPr>
          <p:nvPr>
            <p:ph idx="1"/>
          </p:nvPr>
        </p:nvPicPr>
        <p:blipFill>
          <a:blip r:embed="rId4"/>
          <a:srcRect l="-18490" r="-18490"/>
          <a:stretch>
            <a:fillRect/>
          </a:stretch>
        </p:blipFill>
        <p:spPr>
          <a:xfrm>
            <a:off x="395536" y="1340768"/>
            <a:ext cx="8229600" cy="4525963"/>
          </a:xfrm>
        </p:spPr>
      </p:pic>
      <p:sp>
        <p:nvSpPr>
          <p:cNvPr id="7" name="TextBox 6"/>
          <p:cNvSpPr txBox="1"/>
          <p:nvPr/>
        </p:nvSpPr>
        <p:spPr>
          <a:xfrm>
            <a:off x="0" y="6165304"/>
            <a:ext cx="9144000" cy="646331"/>
          </a:xfrm>
          <a:prstGeom prst="rect">
            <a:avLst/>
          </a:prstGeom>
          <a:noFill/>
        </p:spPr>
        <p:txBody>
          <a:bodyPr wrap="square" rtlCol="0">
            <a:spAutoFit/>
          </a:bodyPr>
          <a:lstStyle/>
          <a:p>
            <a:pPr algn="ctr"/>
            <a:r>
              <a:rPr lang="en-US" dirty="0" smtClean="0"/>
              <a:t>While watching you need to write down the differences between this version and the one you know</a:t>
            </a:r>
            <a:endParaRPr lang="en-US" dirty="0"/>
          </a:p>
        </p:txBody>
      </p:sp>
    </p:spTree>
    <p:extLst>
      <p:ext uri="{BB962C8B-B14F-4D97-AF65-F5344CB8AC3E}">
        <p14:creationId xmlns:p14="http://schemas.microsoft.com/office/powerpoint/2010/main" val="862292366"/>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normAutofit fontScale="90000"/>
          </a:bodyPr>
          <a:lstStyle/>
          <a:p>
            <a:pPr marL="0" indent="0"/>
            <a:r>
              <a:rPr lang="en-US" dirty="0"/>
              <a:t>How is </a:t>
            </a:r>
            <a:r>
              <a:rPr lang="en-US" i="1" dirty="0" err="1"/>
              <a:t>Gnomeo</a:t>
            </a:r>
            <a:r>
              <a:rPr lang="en-US" i="1" dirty="0"/>
              <a:t> and Juliet </a:t>
            </a:r>
            <a:r>
              <a:rPr lang="en-US" dirty="0"/>
              <a:t>different to </a:t>
            </a:r>
            <a:r>
              <a:rPr lang="en-US" i="1" dirty="0"/>
              <a:t>Romeo and Juliet</a:t>
            </a:r>
            <a:r>
              <a:rPr lang="en-US" dirty="0"/>
              <a:t>?</a:t>
            </a:r>
          </a:p>
        </p:txBody>
      </p:sp>
      <p:sp>
        <p:nvSpPr>
          <p:cNvPr id="3" name="Content Placeholder 2"/>
          <p:cNvSpPr>
            <a:spLocks noGrp="1"/>
          </p:cNvSpPr>
          <p:nvPr>
            <p:ph idx="1"/>
          </p:nvPr>
        </p:nvSpPr>
        <p:spPr>
          <a:xfrm>
            <a:off x="0" y="5749280"/>
            <a:ext cx="9144000" cy="1108720"/>
          </a:xfrm>
          <a:solidFill>
            <a:schemeClr val="accent3">
              <a:lumMod val="60000"/>
              <a:lumOff val="40000"/>
            </a:schemeClr>
          </a:solidFill>
        </p:spPr>
        <p:txBody>
          <a:bodyPr>
            <a:normAutofit/>
          </a:bodyPr>
          <a:lstStyle/>
          <a:p>
            <a:pPr marL="0" indent="0" algn="ctr">
              <a:buNone/>
            </a:pPr>
            <a:r>
              <a:rPr lang="en-US" dirty="0" smtClean="0"/>
              <a:t>Write a paragraph explaining which category you think </a:t>
            </a:r>
            <a:r>
              <a:rPr lang="en-US" dirty="0" err="1" smtClean="0"/>
              <a:t>Gnomeo</a:t>
            </a:r>
            <a:r>
              <a:rPr lang="en-US" dirty="0" smtClean="0"/>
              <a:t> and Juliet falls under and why</a:t>
            </a:r>
            <a:endParaRPr lang="en-US" dirty="0"/>
          </a:p>
        </p:txBody>
      </p:sp>
      <p:sp>
        <p:nvSpPr>
          <p:cNvPr id="4" name="TextBox 3"/>
          <p:cNvSpPr txBox="1"/>
          <p:nvPr/>
        </p:nvSpPr>
        <p:spPr>
          <a:xfrm>
            <a:off x="179512" y="1484784"/>
            <a:ext cx="8892480" cy="4524316"/>
          </a:xfrm>
          <a:prstGeom prst="rect">
            <a:avLst/>
          </a:prstGeom>
          <a:noFill/>
        </p:spPr>
        <p:txBody>
          <a:bodyPr wrap="square" rtlCol="0">
            <a:spAutoFit/>
          </a:bodyPr>
          <a:lstStyle/>
          <a:p>
            <a:r>
              <a:rPr lang="en-GB" u="sng" dirty="0"/>
              <a:t>Categories of Adaptation</a:t>
            </a:r>
            <a:endParaRPr lang="en-GB" dirty="0"/>
          </a:p>
          <a:p>
            <a:r>
              <a:rPr lang="en-GB" dirty="0"/>
              <a:t> </a:t>
            </a:r>
          </a:p>
          <a:p>
            <a:r>
              <a:rPr lang="en-GB" dirty="0"/>
              <a:t>Geoffrey Wagner has suggested three categories of adaptation.</a:t>
            </a:r>
          </a:p>
          <a:p>
            <a:r>
              <a:rPr lang="en-GB" dirty="0"/>
              <a:t> </a:t>
            </a:r>
          </a:p>
          <a:p>
            <a:pPr lvl="0"/>
            <a:r>
              <a:rPr lang="en-GB" b="1" dirty="0"/>
              <a:t>Transposition </a:t>
            </a:r>
            <a:r>
              <a:rPr lang="en-GB" dirty="0"/>
              <a:t>– ‘in which a novel is given directly on the screen with a minimum of apparent interference</a:t>
            </a:r>
            <a:r>
              <a:rPr lang="en-GB" dirty="0" smtClean="0"/>
              <a:t>’</a:t>
            </a:r>
          </a:p>
          <a:p>
            <a:pPr lvl="0"/>
            <a:endParaRPr lang="en-GB" dirty="0"/>
          </a:p>
          <a:p>
            <a:pPr lvl="0"/>
            <a:r>
              <a:rPr lang="en-GB" b="1" dirty="0"/>
              <a:t>Commentary</a:t>
            </a:r>
            <a:r>
              <a:rPr lang="en-GB" dirty="0"/>
              <a:t> – ‘where an original is taken and either purposely or inadvertently altered in some respect when there has been a different intention on the part of the film-maker, rather than infidelity or outright violation</a:t>
            </a:r>
            <a:r>
              <a:rPr lang="en-GB" dirty="0" smtClean="0"/>
              <a:t>’</a:t>
            </a:r>
          </a:p>
          <a:p>
            <a:pPr lvl="0"/>
            <a:endParaRPr lang="en-GB" dirty="0"/>
          </a:p>
          <a:p>
            <a:pPr lvl="0"/>
            <a:r>
              <a:rPr lang="en-GB" b="1" dirty="0"/>
              <a:t>Analogy</a:t>
            </a:r>
            <a:r>
              <a:rPr lang="en-GB" dirty="0"/>
              <a:t> – ‘which must represent a fairly considerable departure for the sake of making another work of art’ </a:t>
            </a:r>
          </a:p>
          <a:p>
            <a:r>
              <a:rPr lang="en-GB" dirty="0"/>
              <a:t>                                                            </a:t>
            </a:r>
          </a:p>
          <a:p>
            <a:r>
              <a:rPr lang="en-GB" dirty="0"/>
              <a:t>                             (quoted from McFarlane p.10-11)</a:t>
            </a:r>
          </a:p>
          <a:p>
            <a:endParaRPr lang="en-US" dirty="0"/>
          </a:p>
        </p:txBody>
      </p:sp>
    </p:spTree>
    <p:extLst>
      <p:ext uri="{BB962C8B-B14F-4D97-AF65-F5344CB8AC3E}">
        <p14:creationId xmlns:p14="http://schemas.microsoft.com/office/powerpoint/2010/main" val="15230638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accent4">
              <a:lumMod val="60000"/>
              <a:lumOff val="40000"/>
            </a:schemeClr>
          </a:solidFill>
        </p:spPr>
        <p:txBody>
          <a:bodyPr/>
          <a:lstStyle/>
          <a:p>
            <a:r>
              <a:rPr lang="en-US" dirty="0" smtClean="0"/>
              <a:t>Home Learning</a:t>
            </a:r>
            <a:endParaRPr lang="en-US" dirty="0"/>
          </a:p>
        </p:txBody>
      </p:sp>
      <p:sp>
        <p:nvSpPr>
          <p:cNvPr id="3" name="Content Placeholder 2"/>
          <p:cNvSpPr>
            <a:spLocks noGrp="1"/>
          </p:cNvSpPr>
          <p:nvPr>
            <p:ph idx="1"/>
          </p:nvPr>
        </p:nvSpPr>
        <p:spPr>
          <a:xfrm>
            <a:off x="467544" y="1124744"/>
            <a:ext cx="8229600" cy="4525963"/>
          </a:xfrm>
        </p:spPr>
        <p:txBody>
          <a:bodyPr>
            <a:normAutofit lnSpcReduction="10000"/>
          </a:bodyPr>
          <a:lstStyle/>
          <a:p>
            <a:pPr marL="0" indent="0">
              <a:buNone/>
            </a:pPr>
            <a:r>
              <a:rPr lang="en-US" dirty="0" smtClean="0"/>
              <a:t>In preparation for next term, you must all read a book. </a:t>
            </a:r>
            <a:endParaRPr lang="en-US" dirty="0"/>
          </a:p>
          <a:p>
            <a:pPr marL="0" indent="0">
              <a:buNone/>
            </a:pPr>
            <a:endParaRPr lang="en-US" dirty="0" smtClean="0"/>
          </a:p>
          <a:p>
            <a:pPr marL="0" indent="0">
              <a:buNone/>
            </a:pPr>
            <a:r>
              <a:rPr lang="en-US" dirty="0" smtClean="0"/>
              <a:t>You must also bring a book with you to every English lesson. Therefore, you need to ‘get’ a book to read.</a:t>
            </a:r>
          </a:p>
          <a:p>
            <a:pPr marL="0" indent="0">
              <a:buNone/>
            </a:pPr>
            <a:endParaRPr lang="en-US" dirty="0"/>
          </a:p>
          <a:p>
            <a:pPr marL="0" indent="0">
              <a:buNone/>
            </a:pPr>
            <a:r>
              <a:rPr lang="en-US" dirty="0" smtClean="0"/>
              <a:t>I want you to enjoy reading it but I need you to persevere and not give up.</a:t>
            </a:r>
          </a:p>
        </p:txBody>
      </p:sp>
      <p:sp>
        <p:nvSpPr>
          <p:cNvPr id="4" name="TextBox 3"/>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5" name="TextBox 4"/>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6" name="TextBox 5"/>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7" name="TextBox 6"/>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8" name="TextBox 7"/>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9" name="Straight Connector 8"/>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Tree>
    <p:extLst>
      <p:ext uri="{BB962C8B-B14F-4D97-AF65-F5344CB8AC3E}">
        <p14:creationId xmlns:p14="http://schemas.microsoft.com/office/powerpoint/2010/main" val="101691284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marL="0" indent="0">
              <a:buNone/>
            </a:pPr>
            <a:r>
              <a:rPr lang="en-GB" dirty="0">
                <a:hlinkClick r:id="rId2"/>
              </a:rPr>
              <a:t>https://</a:t>
            </a:r>
            <a:r>
              <a:rPr lang="en-GB" dirty="0" smtClean="0">
                <a:hlinkClick r:id="rId2"/>
              </a:rPr>
              <a:t>www.youtube.com/watch?v=4VBsi0VxiLg</a:t>
            </a:r>
            <a:endParaRPr lang="en-GB" dirty="0" smtClean="0"/>
          </a:p>
          <a:p>
            <a:pPr marL="0" indent="0">
              <a:buNone/>
            </a:pPr>
            <a:endParaRPr lang="en-GB" dirty="0"/>
          </a:p>
        </p:txBody>
      </p:sp>
    </p:spTree>
    <p:extLst>
      <p:ext uri="{BB962C8B-B14F-4D97-AF65-F5344CB8AC3E}">
        <p14:creationId xmlns:p14="http://schemas.microsoft.com/office/powerpoint/2010/main" val="168644123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26974" y="73371"/>
            <a:ext cx="6032727" cy="1003478"/>
          </a:xfrm>
        </p:spPr>
        <p:txBody>
          <a:bodyPr>
            <a:normAutofit/>
          </a:bodyPr>
          <a:lstStyle/>
          <a:p>
            <a:r>
              <a:rPr lang="en-US" sz="3200" u="sng" dirty="0" smtClean="0"/>
              <a:t>Thursday 7</a:t>
            </a:r>
            <a:r>
              <a:rPr lang="en-US" sz="3200" u="sng" baseline="30000" dirty="0" smtClean="0"/>
              <a:t>th</a:t>
            </a:r>
            <a:r>
              <a:rPr lang="en-US" sz="3200" u="sng" dirty="0" smtClean="0"/>
              <a:t> January 2016</a:t>
            </a:r>
            <a:endParaRPr lang="en-US" sz="3200" u="sng" dirty="0"/>
          </a:p>
        </p:txBody>
      </p:sp>
      <p:sp>
        <p:nvSpPr>
          <p:cNvPr id="3" name="Subtitle 2"/>
          <p:cNvSpPr>
            <a:spLocks noGrp="1"/>
          </p:cNvSpPr>
          <p:nvPr>
            <p:ph type="subTitle" idx="1"/>
          </p:nvPr>
        </p:nvSpPr>
        <p:spPr>
          <a:xfrm>
            <a:off x="0" y="1076849"/>
            <a:ext cx="9144000" cy="724917"/>
          </a:xfrm>
          <a:solidFill>
            <a:schemeClr val="accent3">
              <a:lumMod val="60000"/>
              <a:lumOff val="40000"/>
            </a:schemeClr>
          </a:solidFill>
        </p:spPr>
        <p:txBody>
          <a:bodyPr/>
          <a:lstStyle/>
          <a:p>
            <a:r>
              <a:rPr lang="en-US" u="sng" dirty="0" smtClean="0">
                <a:solidFill>
                  <a:schemeClr val="tx1"/>
                </a:solidFill>
              </a:rPr>
              <a:t>Silent Reading</a:t>
            </a:r>
            <a:endParaRPr lang="en-US" u="sng" dirty="0">
              <a:solidFill>
                <a:schemeClr val="tx1"/>
              </a:solidFill>
            </a:endParaRPr>
          </a:p>
        </p:txBody>
      </p:sp>
      <p:pic>
        <p:nvPicPr>
          <p:cNvPr id="4" name="Picture 3"/>
          <p:cNvPicPr>
            <a:picLocks noChangeAspect="1"/>
          </p:cNvPicPr>
          <p:nvPr/>
        </p:nvPicPr>
        <p:blipFill>
          <a:blip r:embed="rId2"/>
          <a:stretch>
            <a:fillRect/>
          </a:stretch>
        </p:blipFill>
        <p:spPr>
          <a:xfrm>
            <a:off x="467544" y="2060848"/>
            <a:ext cx="3748867" cy="4379686"/>
          </a:xfrm>
          <a:prstGeom prst="rect">
            <a:avLst/>
          </a:prstGeom>
        </p:spPr>
      </p:pic>
      <p:sp>
        <p:nvSpPr>
          <p:cNvPr id="5" name="TextBox 4"/>
          <p:cNvSpPr txBox="1"/>
          <p:nvPr/>
        </p:nvSpPr>
        <p:spPr>
          <a:xfrm>
            <a:off x="4501613" y="1964747"/>
            <a:ext cx="4429418" cy="2308324"/>
          </a:xfrm>
          <a:prstGeom prst="rect">
            <a:avLst/>
          </a:prstGeom>
          <a:solidFill>
            <a:schemeClr val="accent6">
              <a:lumMod val="60000"/>
              <a:lumOff val="40000"/>
            </a:schemeClr>
          </a:solidFill>
        </p:spPr>
        <p:txBody>
          <a:bodyPr wrap="none" rtlCol="0">
            <a:spAutoFit/>
          </a:bodyPr>
          <a:lstStyle/>
          <a:p>
            <a:r>
              <a:rPr lang="en-US" sz="2400" dirty="0" smtClean="0"/>
              <a:t>On your tables there should be:</a:t>
            </a:r>
          </a:p>
          <a:p>
            <a:endParaRPr lang="en-US" sz="2400" dirty="0"/>
          </a:p>
          <a:p>
            <a:pPr marL="342900" indent="-342900">
              <a:buAutoNum type="arabicParenR"/>
            </a:pPr>
            <a:r>
              <a:rPr lang="en-US" sz="2400" dirty="0" smtClean="0"/>
              <a:t>English Book</a:t>
            </a:r>
          </a:p>
          <a:p>
            <a:pPr marL="342900" indent="-342900">
              <a:buAutoNum type="arabicParenR"/>
            </a:pPr>
            <a:r>
              <a:rPr lang="en-US" sz="2400" dirty="0" smtClean="0"/>
              <a:t>Reading Book (in your hand)</a:t>
            </a:r>
          </a:p>
          <a:p>
            <a:pPr marL="342900" indent="-342900">
              <a:buAutoNum type="arabicParenR"/>
            </a:pPr>
            <a:r>
              <a:rPr lang="en-US" sz="2400" dirty="0" smtClean="0"/>
              <a:t>Pen</a:t>
            </a:r>
          </a:p>
          <a:p>
            <a:pPr marL="342900" indent="-342900">
              <a:buAutoNum type="arabicParenR"/>
            </a:pPr>
            <a:r>
              <a:rPr lang="en-US" sz="2400" dirty="0" smtClean="0"/>
              <a:t>Planner turned to today’s date.</a:t>
            </a:r>
          </a:p>
        </p:txBody>
      </p:sp>
      <p:sp>
        <p:nvSpPr>
          <p:cNvPr id="6" name="TextBox 5"/>
          <p:cNvSpPr txBox="1"/>
          <p:nvPr/>
        </p:nvSpPr>
        <p:spPr>
          <a:xfrm>
            <a:off x="4501613" y="4433612"/>
            <a:ext cx="4429418" cy="523220"/>
          </a:xfrm>
          <a:prstGeom prst="rect">
            <a:avLst/>
          </a:prstGeom>
          <a:solidFill>
            <a:srgbClr val="B9CDE5"/>
          </a:solidFill>
          <a:ln>
            <a:solidFill>
              <a:srgbClr val="000000"/>
            </a:solidFill>
          </a:ln>
        </p:spPr>
        <p:txBody>
          <a:bodyPr wrap="square" rtlCol="0">
            <a:spAutoFit/>
          </a:bodyPr>
          <a:lstStyle/>
          <a:p>
            <a:r>
              <a:rPr lang="en-US" sz="2800" u="sng" dirty="0" smtClean="0">
                <a:solidFill>
                  <a:srgbClr val="FF0000"/>
                </a:solidFill>
              </a:rPr>
              <a:t>Late homework – </a:t>
            </a:r>
            <a:endParaRPr lang="en-US" sz="2800" dirty="0">
              <a:solidFill>
                <a:srgbClr val="FF0000"/>
              </a:solidFill>
            </a:endParaRPr>
          </a:p>
        </p:txBody>
      </p:sp>
    </p:spTree>
    <p:extLst>
      <p:ext uri="{BB962C8B-B14F-4D97-AF65-F5344CB8AC3E}">
        <p14:creationId xmlns:p14="http://schemas.microsoft.com/office/powerpoint/2010/main" val="317768261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The Prologue</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Thursday 7</a:t>
            </a:r>
            <a:r>
              <a:rPr lang="en-US" u="sng" baseline="30000" dirty="0" smtClean="0"/>
              <a:t>th</a:t>
            </a:r>
            <a:r>
              <a:rPr lang="en-US" u="sng" dirty="0" smtClean="0"/>
              <a:t> January 2016</a:t>
            </a:r>
            <a:endParaRPr lang="en-US" u="sng" dirty="0"/>
          </a:p>
        </p:txBody>
      </p:sp>
      <p:sp>
        <p:nvSpPr>
          <p:cNvPr id="4" name="TextBox 3"/>
          <p:cNvSpPr txBox="1"/>
          <p:nvPr/>
        </p:nvSpPr>
        <p:spPr>
          <a:xfrm>
            <a:off x="0" y="151788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prologue in </a:t>
            </a:r>
            <a:r>
              <a:rPr lang="en-US" sz="2400" i="1" dirty="0" smtClean="0"/>
              <a:t>Romeo and Juliet</a:t>
            </a:r>
          </a:p>
          <a:p>
            <a:r>
              <a:rPr lang="en-US" sz="2400" dirty="0" smtClean="0"/>
              <a:t>Skilled Learners will: </a:t>
            </a:r>
            <a:r>
              <a:rPr lang="en-US" sz="2400" dirty="0" smtClean="0">
                <a:solidFill>
                  <a:srgbClr val="FF0000"/>
                </a:solidFill>
              </a:rPr>
              <a:t>identify</a:t>
            </a:r>
            <a:r>
              <a:rPr lang="en-US" sz="2400" dirty="0" smtClean="0"/>
              <a:t> the prologue in </a:t>
            </a:r>
            <a:r>
              <a:rPr lang="en-US" sz="2400" i="1" dirty="0" smtClean="0"/>
              <a:t>Romeo and Juliet</a:t>
            </a:r>
            <a:endParaRPr lang="en-US" sz="2400" i="1" dirty="0"/>
          </a:p>
        </p:txBody>
      </p:sp>
      <p:sp>
        <p:nvSpPr>
          <p:cNvPr id="5" name="TextBox 4"/>
          <p:cNvSpPr txBox="1"/>
          <p:nvPr/>
        </p:nvSpPr>
        <p:spPr>
          <a:xfrm>
            <a:off x="-25046" y="4509120"/>
            <a:ext cx="9144000" cy="1815882"/>
          </a:xfrm>
          <a:prstGeom prst="rect">
            <a:avLst/>
          </a:prstGeom>
          <a:noFill/>
        </p:spPr>
        <p:txBody>
          <a:bodyPr wrap="square" rtlCol="0">
            <a:spAutoFit/>
          </a:bodyPr>
          <a:lstStyle/>
          <a:p>
            <a:pPr algn="ctr"/>
            <a:r>
              <a:rPr lang="en-GB" sz="3200" b="1" dirty="0" smtClean="0">
                <a:solidFill>
                  <a:srgbClr val="FF0000"/>
                </a:solidFill>
                <a:latin typeface="Gill Sans MT" pitchFamily="34" charset="0"/>
              </a:rPr>
              <a:t>pro</a:t>
            </a:r>
            <a:r>
              <a:rPr lang="en-GB" sz="3200" b="1" dirty="0" smtClean="0">
                <a:solidFill>
                  <a:srgbClr val="0070C0"/>
                </a:solidFill>
                <a:latin typeface="Gill Sans MT" pitchFamily="34" charset="0"/>
              </a:rPr>
              <a:t>logue</a:t>
            </a:r>
          </a:p>
          <a:p>
            <a:pPr algn="ctr"/>
            <a:r>
              <a:rPr lang="en-GB" sz="3200" b="1" dirty="0" smtClean="0">
                <a:solidFill>
                  <a:srgbClr val="FF0000"/>
                </a:solidFill>
                <a:latin typeface="Gill Sans MT" pitchFamily="34" charset="0"/>
              </a:rPr>
              <a:t>pro</a:t>
            </a:r>
            <a:r>
              <a:rPr lang="en-GB" sz="3200" dirty="0" smtClean="0">
                <a:latin typeface="Gill Sans MT" pitchFamily="34" charset="0"/>
              </a:rPr>
              <a:t> </a:t>
            </a:r>
            <a:r>
              <a:rPr lang="en-GB" sz="3200" i="1" dirty="0" smtClean="0">
                <a:latin typeface="Gill Sans MT" pitchFamily="34" charset="0"/>
              </a:rPr>
              <a:t>(Greek = before)</a:t>
            </a:r>
            <a:r>
              <a:rPr lang="en-GB" sz="3200" dirty="0" smtClean="0">
                <a:latin typeface="Gill Sans MT" pitchFamily="34" charset="0"/>
              </a:rPr>
              <a:t>	+	</a:t>
            </a:r>
            <a:r>
              <a:rPr lang="en-GB" sz="3200" b="1" dirty="0" smtClean="0">
                <a:solidFill>
                  <a:srgbClr val="0070C0"/>
                </a:solidFill>
                <a:latin typeface="Gill Sans MT" pitchFamily="34" charset="0"/>
              </a:rPr>
              <a:t>logos</a:t>
            </a:r>
            <a:r>
              <a:rPr lang="en-GB" sz="3200" dirty="0" smtClean="0">
                <a:latin typeface="Gill Sans MT" pitchFamily="34" charset="0"/>
              </a:rPr>
              <a:t> </a:t>
            </a:r>
            <a:r>
              <a:rPr lang="en-GB" sz="3200" i="1" dirty="0" smtClean="0">
                <a:latin typeface="Gill Sans MT" pitchFamily="34" charset="0"/>
              </a:rPr>
              <a:t>(Greek = word)</a:t>
            </a:r>
          </a:p>
          <a:p>
            <a:r>
              <a:rPr lang="en-GB" sz="2400" dirty="0">
                <a:latin typeface="Gill Sans MT" pitchFamily="34" charset="0"/>
              </a:rPr>
              <a:t>an opening to a story that establishes the setting and gives background details, often some earlier story that ties into the main one</a:t>
            </a:r>
            <a:r>
              <a:rPr lang="en-GB" sz="2400" dirty="0" smtClean="0">
                <a:latin typeface="Gill Sans MT" pitchFamily="34" charset="0"/>
              </a:rPr>
              <a:t>.</a:t>
            </a:r>
            <a:endParaRPr lang="en-GB" sz="2400" dirty="0">
              <a:latin typeface="Gill Sans MT" pitchFamily="34" charset="0"/>
            </a:endParaRPr>
          </a:p>
        </p:txBody>
      </p:sp>
      <p:sp>
        <p:nvSpPr>
          <p:cNvPr id="6" name="TextBox 5"/>
          <p:cNvSpPr txBox="1"/>
          <p:nvPr/>
        </p:nvSpPr>
        <p:spPr>
          <a:xfrm>
            <a:off x="-12690" y="2492896"/>
            <a:ext cx="9144000" cy="584776"/>
          </a:xfrm>
          <a:prstGeom prst="rect">
            <a:avLst/>
          </a:prstGeom>
          <a:noFill/>
          <a:ln>
            <a:solidFill>
              <a:srgbClr val="000000"/>
            </a:solidFill>
          </a:ln>
        </p:spPr>
        <p:txBody>
          <a:bodyPr wrap="square" rtlCol="0">
            <a:spAutoFit/>
          </a:bodyPr>
          <a:lstStyle/>
          <a:p>
            <a:pPr algn="ctr"/>
            <a:r>
              <a:rPr lang="en-US" sz="3200" dirty="0" smtClean="0"/>
              <a:t>Starter: What is a prologue?</a:t>
            </a:r>
            <a:endParaRPr lang="en-US" sz="3200" dirty="0"/>
          </a:p>
        </p:txBody>
      </p:sp>
      <p:sp>
        <p:nvSpPr>
          <p:cNvPr id="7" name="TextBox 6"/>
          <p:cNvSpPr txBox="1"/>
          <p:nvPr/>
        </p:nvSpPr>
        <p:spPr>
          <a:xfrm>
            <a:off x="2555776" y="3212976"/>
            <a:ext cx="3549394" cy="523220"/>
          </a:xfrm>
          <a:prstGeom prst="rect">
            <a:avLst/>
          </a:prstGeom>
          <a:noFill/>
        </p:spPr>
        <p:txBody>
          <a:bodyPr wrap="none" rtlCol="0">
            <a:spAutoFit/>
          </a:bodyPr>
          <a:lstStyle/>
          <a:p>
            <a:r>
              <a:rPr lang="en-US" sz="2800" dirty="0" smtClean="0">
                <a:solidFill>
                  <a:srgbClr val="008000"/>
                </a:solidFill>
              </a:rPr>
              <a:t>THINK </a:t>
            </a:r>
            <a:r>
              <a:rPr lang="en-US" sz="2800" dirty="0" smtClean="0"/>
              <a:t>    </a:t>
            </a:r>
            <a:r>
              <a:rPr lang="en-US" sz="2800" dirty="0" smtClean="0">
                <a:solidFill>
                  <a:srgbClr val="660066"/>
                </a:solidFill>
              </a:rPr>
              <a:t>PAIR</a:t>
            </a:r>
            <a:r>
              <a:rPr lang="en-US" sz="2800" dirty="0" smtClean="0"/>
              <a:t>     </a:t>
            </a:r>
            <a:r>
              <a:rPr lang="en-US" sz="2800" dirty="0" smtClean="0">
                <a:solidFill>
                  <a:srgbClr val="000090"/>
                </a:solidFill>
              </a:rPr>
              <a:t>SHARE</a:t>
            </a:r>
            <a:endParaRPr lang="en-US" sz="2800" dirty="0">
              <a:solidFill>
                <a:srgbClr val="000090"/>
              </a:solidFill>
            </a:endParaRPr>
          </a:p>
        </p:txBody>
      </p:sp>
    </p:spTree>
    <p:extLst>
      <p:ext uri="{BB962C8B-B14F-4D97-AF65-F5344CB8AC3E}">
        <p14:creationId xmlns:p14="http://schemas.microsoft.com/office/powerpoint/2010/main" val="2777201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20688"/>
            <a:ext cx="9144000" cy="724942"/>
          </a:xfrm>
          <a:solidFill>
            <a:schemeClr val="accent3">
              <a:lumMod val="60000"/>
              <a:lumOff val="40000"/>
            </a:schemeClr>
          </a:solidFill>
        </p:spPr>
        <p:txBody>
          <a:bodyPr>
            <a:normAutofit fontScale="90000"/>
          </a:bodyPr>
          <a:lstStyle/>
          <a:p>
            <a:r>
              <a:rPr lang="en-US" dirty="0" smtClean="0"/>
              <a:t>As I read, draw the images you hear</a:t>
            </a:r>
            <a:r>
              <a:rPr lang="is-IS" dirty="0" smtClean="0"/>
              <a:t>…</a:t>
            </a:r>
            <a:endParaRPr lang="en-US" dirty="0"/>
          </a:p>
        </p:txBody>
      </p:sp>
      <p:sp>
        <p:nvSpPr>
          <p:cNvPr id="4" name="TextBox 3"/>
          <p:cNvSpPr txBox="1"/>
          <p:nvPr/>
        </p:nvSpPr>
        <p:spPr>
          <a:xfrm>
            <a:off x="827584" y="2492896"/>
            <a:ext cx="7460496" cy="584776"/>
          </a:xfrm>
          <a:prstGeom prst="rect">
            <a:avLst/>
          </a:prstGeom>
          <a:solidFill>
            <a:schemeClr val="accent6">
              <a:lumMod val="60000"/>
              <a:lumOff val="40000"/>
            </a:schemeClr>
          </a:solidFill>
        </p:spPr>
        <p:txBody>
          <a:bodyPr wrap="none" rtlCol="0">
            <a:spAutoFit/>
          </a:bodyPr>
          <a:lstStyle/>
          <a:p>
            <a:r>
              <a:rPr lang="en-US" sz="3200" dirty="0" smtClean="0"/>
              <a:t>Which images do you think are key images?</a:t>
            </a:r>
          </a:p>
        </p:txBody>
      </p:sp>
      <p:sp>
        <p:nvSpPr>
          <p:cNvPr id="6" name="TextBox 5"/>
          <p:cNvSpPr txBox="1"/>
          <p:nvPr/>
        </p:nvSpPr>
        <p:spPr>
          <a:xfrm>
            <a:off x="0" y="601132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prologue in Romeo and Juliet</a:t>
            </a:r>
          </a:p>
          <a:p>
            <a:r>
              <a:rPr lang="en-US" sz="2400" dirty="0" smtClean="0"/>
              <a:t>Skilled Learners will: </a:t>
            </a:r>
            <a:r>
              <a:rPr lang="en-US" sz="2400" dirty="0" smtClean="0">
                <a:solidFill>
                  <a:srgbClr val="FF0000"/>
                </a:solidFill>
              </a:rPr>
              <a:t>identify</a:t>
            </a:r>
            <a:r>
              <a:rPr lang="en-US" sz="2400" dirty="0" smtClean="0"/>
              <a:t> the prologue in Romeo and Juliet</a:t>
            </a:r>
            <a:endParaRPr lang="en-US" sz="2400" dirty="0"/>
          </a:p>
        </p:txBody>
      </p:sp>
      <p:sp>
        <p:nvSpPr>
          <p:cNvPr id="8" name="Content Placeholder 2"/>
          <p:cNvSpPr>
            <a:spLocks noGrp="1"/>
          </p:cNvSpPr>
          <p:nvPr>
            <p:ph idx="1"/>
          </p:nvPr>
        </p:nvSpPr>
        <p:spPr>
          <a:xfrm>
            <a:off x="4357053" y="0"/>
            <a:ext cx="4762872" cy="604663"/>
          </a:xfrm>
        </p:spPr>
        <p:txBody>
          <a:bodyPr>
            <a:normAutofit/>
          </a:bodyPr>
          <a:lstStyle/>
          <a:p>
            <a:pPr marL="0" indent="0" algn="r">
              <a:buNone/>
            </a:pPr>
            <a:r>
              <a:rPr lang="en-US" u="sng" dirty="0" smtClean="0"/>
              <a:t>Thursday 7</a:t>
            </a:r>
            <a:r>
              <a:rPr lang="en-US" u="sng" baseline="30000" dirty="0" smtClean="0"/>
              <a:t>th</a:t>
            </a:r>
            <a:r>
              <a:rPr lang="en-US" u="sng" dirty="0" smtClean="0"/>
              <a:t> January 2016c</a:t>
            </a:r>
            <a:endParaRPr lang="en-US" u="sng" dirty="0"/>
          </a:p>
        </p:txBody>
      </p:sp>
      <p:sp>
        <p:nvSpPr>
          <p:cNvPr id="9" name="TextBox 8"/>
          <p:cNvSpPr txBox="1"/>
          <p:nvPr/>
        </p:nvSpPr>
        <p:spPr>
          <a:xfrm>
            <a:off x="1979712" y="5517232"/>
            <a:ext cx="5034852" cy="646331"/>
          </a:xfrm>
          <a:prstGeom prst="rect">
            <a:avLst/>
          </a:prstGeom>
          <a:noFill/>
        </p:spPr>
        <p:txBody>
          <a:bodyPr wrap="none" rtlCol="0">
            <a:spAutoFit/>
          </a:bodyPr>
          <a:lstStyle/>
          <a:p>
            <a:r>
              <a:rPr lang="en-US" dirty="0">
                <a:hlinkClick r:id="rId2"/>
              </a:rPr>
              <a:t>https://www.youtube.com/watch?v=</a:t>
            </a:r>
            <a:r>
              <a:rPr lang="en-US" dirty="0" smtClean="0">
                <a:hlinkClick r:id="rId2"/>
              </a:rPr>
              <a:t>_qEKkdcTVEM</a:t>
            </a:r>
            <a:endParaRPr lang="en-US" dirty="0" smtClean="0"/>
          </a:p>
          <a:p>
            <a:endParaRPr lang="en-US" dirty="0"/>
          </a:p>
        </p:txBody>
      </p:sp>
    </p:spTree>
    <p:extLst>
      <p:ext uri="{BB962C8B-B14F-4D97-AF65-F5344CB8AC3E}">
        <p14:creationId xmlns:p14="http://schemas.microsoft.com/office/powerpoint/2010/main" val="2487637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20688"/>
            <a:ext cx="9144000" cy="796950"/>
          </a:xfrm>
          <a:solidFill>
            <a:srgbClr val="C3D69B"/>
          </a:solidFill>
        </p:spPr>
        <p:txBody>
          <a:bodyPr/>
          <a:lstStyle/>
          <a:p>
            <a:r>
              <a:rPr lang="en-US" dirty="0" smtClean="0"/>
              <a:t>In Pairs, rewrite the Prologue</a:t>
            </a:r>
            <a:endParaRPr lang="en-US" dirty="0"/>
          </a:p>
        </p:txBody>
      </p:sp>
      <p:sp>
        <p:nvSpPr>
          <p:cNvPr id="3" name="Content Placeholder 2"/>
          <p:cNvSpPr>
            <a:spLocks noGrp="1"/>
          </p:cNvSpPr>
          <p:nvPr>
            <p:ph idx="1"/>
          </p:nvPr>
        </p:nvSpPr>
        <p:spPr/>
        <p:txBody>
          <a:bodyPr/>
          <a:lstStyle/>
          <a:p>
            <a:pPr marL="0" indent="0">
              <a:buNone/>
            </a:pPr>
            <a:r>
              <a:rPr lang="en-US" dirty="0" smtClean="0"/>
              <a:t>Rewrite what you think each lines means</a:t>
            </a:r>
          </a:p>
          <a:p>
            <a:pPr marL="0" indent="0">
              <a:buNone/>
            </a:pPr>
            <a:endParaRPr lang="en-US" dirty="0" smtClean="0"/>
          </a:p>
          <a:p>
            <a:pPr marL="0" indent="0">
              <a:buNone/>
            </a:pPr>
            <a:r>
              <a:rPr lang="en-US" dirty="0" smtClean="0"/>
              <a:t>You are going to work in pairs, but I want each of you to complete the sheet.</a:t>
            </a:r>
          </a:p>
          <a:p>
            <a:pPr marL="0" indent="0">
              <a:buNone/>
            </a:pPr>
            <a:endParaRPr lang="en-US" dirty="0" smtClean="0"/>
          </a:p>
          <a:p>
            <a:pPr marL="0" indent="0">
              <a:buNone/>
            </a:pPr>
            <a:endParaRPr lang="en-US" dirty="0" smtClean="0"/>
          </a:p>
          <a:p>
            <a:pPr marL="0" indent="0" algn="ctr">
              <a:buNone/>
            </a:pPr>
            <a:r>
              <a:rPr lang="en-US" dirty="0" smtClean="0">
                <a:solidFill>
                  <a:srgbClr val="008000"/>
                </a:solidFill>
              </a:rPr>
              <a:t>Extension: What poetic form does this prologue take? Is that important?</a:t>
            </a:r>
            <a:endParaRPr lang="en-US" dirty="0">
              <a:solidFill>
                <a:srgbClr val="008000"/>
              </a:solidFill>
            </a:endParaRPr>
          </a:p>
        </p:txBody>
      </p:sp>
      <p:sp>
        <p:nvSpPr>
          <p:cNvPr id="4" name="TextBox 3"/>
          <p:cNvSpPr txBox="1"/>
          <p:nvPr/>
        </p:nvSpPr>
        <p:spPr>
          <a:xfrm>
            <a:off x="0" y="602700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prologue in Romeo and Juliet</a:t>
            </a:r>
          </a:p>
          <a:p>
            <a:r>
              <a:rPr lang="en-US" sz="2400" dirty="0" smtClean="0"/>
              <a:t>Skilled Learners will: </a:t>
            </a:r>
            <a:r>
              <a:rPr lang="en-US" sz="2400" dirty="0" smtClean="0">
                <a:solidFill>
                  <a:srgbClr val="FF0000"/>
                </a:solidFill>
              </a:rPr>
              <a:t>identify</a:t>
            </a:r>
            <a:r>
              <a:rPr lang="en-US" sz="2400" dirty="0" smtClean="0"/>
              <a:t> the prologue in Romeo and Juliet</a:t>
            </a:r>
            <a:endParaRPr lang="en-US" sz="2400" dirty="0"/>
          </a:p>
        </p:txBody>
      </p:sp>
      <p:sp>
        <p:nvSpPr>
          <p:cNvPr id="5" name="Content Placeholder 2"/>
          <p:cNvSpPr txBox="1">
            <a:spLocks/>
          </p:cNvSpPr>
          <p:nvPr/>
        </p:nvSpPr>
        <p:spPr>
          <a:xfrm>
            <a:off x="4381128" y="9346"/>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smtClean="0"/>
              <a:t>Thursday 7</a:t>
            </a:r>
            <a:r>
              <a:rPr lang="en-US" u="sng" baseline="30000" smtClean="0"/>
              <a:t>th</a:t>
            </a:r>
            <a:r>
              <a:rPr lang="en-US" u="sng" smtClean="0"/>
              <a:t> January 2016c</a:t>
            </a:r>
            <a:endParaRPr lang="en-US" u="sng" dirty="0"/>
          </a:p>
        </p:txBody>
      </p:sp>
    </p:spTree>
    <p:extLst>
      <p:ext uri="{BB962C8B-B14F-4D97-AF65-F5344CB8AC3E}">
        <p14:creationId xmlns:p14="http://schemas.microsoft.com/office/powerpoint/2010/main" val="21929937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a:xfrm>
            <a:off x="0" y="274638"/>
            <a:ext cx="9144000" cy="778098"/>
          </a:xfrm>
          <a:solidFill>
            <a:schemeClr val="accent3">
              <a:lumMod val="60000"/>
              <a:lumOff val="40000"/>
            </a:schemeClr>
          </a:solidFill>
        </p:spPr>
        <p:txBody>
          <a:bodyPr/>
          <a:lstStyle/>
          <a:p>
            <a:r>
              <a:rPr lang="en-GB" dirty="0" smtClean="0"/>
              <a:t>The </a:t>
            </a:r>
            <a:r>
              <a:rPr lang="en-GB" dirty="0"/>
              <a:t>Prologue</a:t>
            </a:r>
          </a:p>
        </p:txBody>
      </p:sp>
      <p:sp>
        <p:nvSpPr>
          <p:cNvPr id="10245" name="Text Box 5"/>
          <p:cNvSpPr txBox="1">
            <a:spLocks noChangeArrowheads="1"/>
          </p:cNvSpPr>
          <p:nvPr/>
        </p:nvSpPr>
        <p:spPr bwMode="auto">
          <a:xfrm>
            <a:off x="395288" y="1700213"/>
            <a:ext cx="6985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endParaRPr lang="en-US"/>
          </a:p>
        </p:txBody>
      </p:sp>
      <p:sp>
        <p:nvSpPr>
          <p:cNvPr id="10246" name="Text Box 6"/>
          <p:cNvSpPr txBox="1">
            <a:spLocks noChangeArrowheads="1"/>
          </p:cNvSpPr>
          <p:nvPr/>
        </p:nvSpPr>
        <p:spPr bwMode="auto">
          <a:xfrm>
            <a:off x="395288" y="1700213"/>
            <a:ext cx="69850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300000"/>
              </a:lnSpc>
            </a:pPr>
            <a:r>
              <a:rPr lang="en-US" sz="2400"/>
              <a:t>Two households, both alike in dignity,</a:t>
            </a:r>
          </a:p>
          <a:p>
            <a:pPr>
              <a:lnSpc>
                <a:spcPct val="300000"/>
              </a:lnSpc>
            </a:pPr>
            <a:r>
              <a:rPr lang="en-US" sz="2400"/>
              <a:t>In fair Verona, where we lay our scene,</a:t>
            </a:r>
          </a:p>
          <a:p>
            <a:pPr>
              <a:lnSpc>
                <a:spcPct val="300000"/>
              </a:lnSpc>
            </a:pPr>
            <a:r>
              <a:rPr lang="en-US" sz="2400"/>
              <a:t>From ancient grudge break to new mutiny,</a:t>
            </a:r>
          </a:p>
          <a:p>
            <a:pPr>
              <a:lnSpc>
                <a:spcPct val="300000"/>
              </a:lnSpc>
            </a:pPr>
            <a:r>
              <a:rPr lang="en-US" sz="2400"/>
              <a:t>Where civil blood makes civil hands unclean.</a:t>
            </a:r>
            <a:endParaRPr lang="en-GB" sz="2400"/>
          </a:p>
        </p:txBody>
      </p:sp>
      <p:sp>
        <p:nvSpPr>
          <p:cNvPr id="10247" name="AutoShape 7"/>
          <p:cNvSpPr>
            <a:spLocks noChangeArrowheads="1"/>
          </p:cNvSpPr>
          <p:nvPr/>
        </p:nvSpPr>
        <p:spPr bwMode="auto">
          <a:xfrm>
            <a:off x="5651500" y="1268413"/>
            <a:ext cx="2952750" cy="1152525"/>
          </a:xfrm>
          <a:prstGeom prst="wedgeRectCallout">
            <a:avLst>
              <a:gd name="adj1" fmla="val -4375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This is a story about 2 very similar families. Both are proud of their status in the community</a:t>
            </a:r>
          </a:p>
        </p:txBody>
      </p:sp>
      <p:sp>
        <p:nvSpPr>
          <p:cNvPr id="10248" name="AutoShape 8"/>
          <p:cNvSpPr>
            <a:spLocks noChangeArrowheads="1"/>
          </p:cNvSpPr>
          <p:nvPr/>
        </p:nvSpPr>
        <p:spPr bwMode="auto">
          <a:xfrm>
            <a:off x="1403350" y="2133600"/>
            <a:ext cx="3673475" cy="1223963"/>
          </a:xfrm>
          <a:prstGeom prst="wedgeRectCallout">
            <a:avLst>
              <a:gd name="adj1" fmla="val -45204"/>
              <a:gd name="adj2" fmla="val 6997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 story takes place in Verona, Italy. At this time, Verona was a city state, which means it had its own king (or Prince in our story)</a:t>
            </a:r>
          </a:p>
        </p:txBody>
      </p:sp>
      <p:sp>
        <p:nvSpPr>
          <p:cNvPr id="10250" name="AutoShape 10"/>
          <p:cNvSpPr>
            <a:spLocks noChangeArrowheads="1"/>
          </p:cNvSpPr>
          <p:nvPr/>
        </p:nvSpPr>
        <p:spPr bwMode="auto">
          <a:xfrm>
            <a:off x="1619250" y="4581525"/>
            <a:ext cx="3600450" cy="1079500"/>
          </a:xfrm>
          <a:prstGeom prst="wedgeRectCallout">
            <a:avLst>
              <a:gd name="adj1" fmla="val -43741"/>
              <a:gd name="adj2" fmla="val 8602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But the result of this will be bloodshed, staining the good names of the families.</a:t>
            </a:r>
          </a:p>
        </p:txBody>
      </p:sp>
      <p:sp>
        <p:nvSpPr>
          <p:cNvPr id="10256" name="AutoShape 16"/>
          <p:cNvSpPr>
            <a:spLocks noChangeArrowheads="1"/>
          </p:cNvSpPr>
          <p:nvPr/>
        </p:nvSpPr>
        <p:spPr bwMode="auto">
          <a:xfrm>
            <a:off x="5003800" y="2924175"/>
            <a:ext cx="4140200" cy="1657350"/>
          </a:xfrm>
          <a:prstGeom prst="wedgeRectCallout">
            <a:avLst>
              <a:gd name="adj1" fmla="val -157056"/>
              <a:gd name="adj2" fmla="val 5526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 two families have an old grudge against each other. They have an unwritten rule that they hate each other. There will be members of the family who break this rule.</a:t>
            </a:r>
          </a:p>
          <a:p>
            <a:pPr algn="ctr"/>
            <a:endParaRPr lang="en-GB"/>
          </a:p>
        </p:txBody>
      </p:sp>
    </p:spTree>
    <p:extLst>
      <p:ext uri="{BB962C8B-B14F-4D97-AF65-F5344CB8AC3E}">
        <p14:creationId xmlns:p14="http://schemas.microsoft.com/office/powerpoint/2010/main" val="474681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5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48" grpId="0" animBg="1"/>
      <p:bldP spid="10250" grpId="0" animBg="1"/>
      <p:bldP spid="102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New Year Resolutions</a:t>
            </a:r>
            <a:endParaRPr lang="en-GB" u="sng" dirty="0"/>
          </a:p>
        </p:txBody>
      </p:sp>
      <p:sp>
        <p:nvSpPr>
          <p:cNvPr id="3" name="Content Placeholder 2"/>
          <p:cNvSpPr>
            <a:spLocks noGrp="1"/>
          </p:cNvSpPr>
          <p:nvPr>
            <p:ph idx="1"/>
          </p:nvPr>
        </p:nvSpPr>
        <p:spPr/>
        <p:txBody>
          <a:bodyPr>
            <a:normAutofit fontScale="62500" lnSpcReduction="20000"/>
          </a:bodyPr>
          <a:lstStyle/>
          <a:p>
            <a:pPr marL="0" indent="0" algn="ctr">
              <a:buNone/>
            </a:pPr>
            <a:r>
              <a:rPr lang="en-GB" b="1" dirty="0" smtClean="0"/>
              <a:t>What do you want to achieve by the end of this term?</a:t>
            </a:r>
          </a:p>
          <a:p>
            <a:pPr marL="0" indent="0" algn="ctr">
              <a:buNone/>
            </a:pPr>
            <a:endParaRPr lang="en-GB" dirty="0"/>
          </a:p>
          <a:p>
            <a:pPr marL="0" indent="0" algn="ctr">
              <a:buNone/>
            </a:pPr>
            <a:r>
              <a:rPr lang="en-GB" dirty="0" smtClean="0"/>
              <a:t>Write down a target in your book which is ‘measurable’.</a:t>
            </a:r>
          </a:p>
          <a:p>
            <a:pPr marL="0" indent="0" algn="ctr">
              <a:buNone/>
            </a:pPr>
            <a:r>
              <a:rPr lang="en-GB" dirty="0" smtClean="0"/>
              <a:t>For example, if you write ‘work harder’ – how will I know what ‘working harder’ will look like.</a:t>
            </a:r>
          </a:p>
          <a:p>
            <a:pPr marL="0" indent="0" algn="ctr">
              <a:buNone/>
            </a:pPr>
            <a:r>
              <a:rPr lang="en-GB" dirty="0" smtClean="0"/>
              <a:t>Possible ones could be:</a:t>
            </a:r>
          </a:p>
          <a:p>
            <a:pPr marL="0" indent="0" algn="ctr">
              <a:buNone/>
            </a:pPr>
            <a:endParaRPr lang="en-GB" dirty="0" smtClean="0"/>
          </a:p>
          <a:p>
            <a:pPr algn="ctr">
              <a:buFontTx/>
              <a:buChar char="-"/>
            </a:pPr>
            <a:r>
              <a:rPr lang="en-GB" dirty="0" smtClean="0">
                <a:solidFill>
                  <a:srgbClr val="FF0000"/>
                </a:solidFill>
              </a:rPr>
              <a:t>Spend 30 minutes on my homework and give it in on time.</a:t>
            </a:r>
          </a:p>
          <a:p>
            <a:pPr algn="ctr">
              <a:buFontTx/>
              <a:buChar char="-"/>
            </a:pPr>
            <a:r>
              <a:rPr lang="en-GB" dirty="0" smtClean="0">
                <a:solidFill>
                  <a:srgbClr val="FF0000"/>
                </a:solidFill>
              </a:rPr>
              <a:t>Complete all classwork.</a:t>
            </a:r>
          </a:p>
          <a:p>
            <a:pPr algn="ctr">
              <a:buFontTx/>
              <a:buChar char="-"/>
            </a:pPr>
            <a:r>
              <a:rPr lang="en-GB" dirty="0" smtClean="0">
                <a:solidFill>
                  <a:srgbClr val="FF0000"/>
                </a:solidFill>
              </a:rPr>
              <a:t>Do not speak when someone else is speaking.</a:t>
            </a:r>
          </a:p>
          <a:p>
            <a:pPr algn="ctr">
              <a:buFontTx/>
              <a:buChar char="-"/>
            </a:pPr>
            <a:endParaRPr lang="en-GB" dirty="0" smtClean="0">
              <a:solidFill>
                <a:srgbClr val="FF0000"/>
              </a:solidFill>
            </a:endParaRPr>
          </a:p>
          <a:p>
            <a:pPr marL="0" indent="0" algn="ctr">
              <a:buNone/>
            </a:pPr>
            <a:r>
              <a:rPr lang="en-GB" dirty="0" smtClean="0"/>
              <a:t>Be honest and really think what you need to do to make yourself a better learner.</a:t>
            </a:r>
          </a:p>
          <a:p>
            <a:pPr marL="0" indent="0" algn="ctr">
              <a:buNone/>
            </a:pPr>
            <a:r>
              <a:rPr lang="en-GB" dirty="0" smtClean="0"/>
              <a:t>We will then review these at a later date.</a:t>
            </a:r>
            <a:endParaRPr lang="en-GB" dirty="0"/>
          </a:p>
        </p:txBody>
      </p:sp>
    </p:spTree>
    <p:extLst>
      <p:ext uri="{BB962C8B-B14F-4D97-AF65-F5344CB8AC3E}">
        <p14:creationId xmlns:p14="http://schemas.microsoft.com/office/powerpoint/2010/main" val="33388091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5"/>
          <p:cNvSpPr txBox="1">
            <a:spLocks noChangeArrowheads="1"/>
          </p:cNvSpPr>
          <p:nvPr/>
        </p:nvSpPr>
        <p:spPr bwMode="auto">
          <a:xfrm>
            <a:off x="323850" y="1628775"/>
            <a:ext cx="7056438"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300000"/>
              </a:lnSpc>
            </a:pPr>
            <a:r>
              <a:rPr lang="en-US" sz="2400"/>
              <a:t>From forth the fatal loins of these two foes</a:t>
            </a:r>
          </a:p>
          <a:p>
            <a:pPr>
              <a:lnSpc>
                <a:spcPct val="300000"/>
              </a:lnSpc>
            </a:pPr>
            <a:r>
              <a:rPr lang="en-US" sz="2400"/>
              <a:t>A pair of star-crossed lovers take their life,</a:t>
            </a:r>
          </a:p>
          <a:p>
            <a:pPr>
              <a:lnSpc>
                <a:spcPct val="300000"/>
              </a:lnSpc>
            </a:pPr>
            <a:r>
              <a:rPr lang="en-US" sz="2400"/>
              <a:t>Whose misadventured piteous overthrows</a:t>
            </a:r>
          </a:p>
          <a:p>
            <a:pPr>
              <a:lnSpc>
                <a:spcPct val="300000"/>
              </a:lnSpc>
            </a:pPr>
            <a:r>
              <a:rPr lang="en-US" sz="2400"/>
              <a:t>Doth with their death bury their parents’ strife</a:t>
            </a:r>
            <a:r>
              <a:rPr lang="en-US" sz="2000"/>
              <a:t>.</a:t>
            </a:r>
            <a:endParaRPr lang="en-GB" sz="2000"/>
          </a:p>
        </p:txBody>
      </p:sp>
      <p:sp>
        <p:nvSpPr>
          <p:cNvPr id="12294" name="AutoShape 6"/>
          <p:cNvSpPr>
            <a:spLocks noChangeArrowheads="1"/>
          </p:cNvSpPr>
          <p:nvPr/>
        </p:nvSpPr>
        <p:spPr bwMode="auto">
          <a:xfrm>
            <a:off x="3492500" y="1052513"/>
            <a:ext cx="3313113" cy="865187"/>
          </a:xfrm>
          <a:prstGeom prst="wedgeRectCallout">
            <a:avLst>
              <a:gd name="adj1" fmla="val -48370"/>
              <a:gd name="adj2" fmla="val 1081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These families have children (Romeo &amp; Juliet)</a:t>
            </a:r>
          </a:p>
        </p:txBody>
      </p:sp>
      <p:sp>
        <p:nvSpPr>
          <p:cNvPr id="12296" name="AutoShape 8"/>
          <p:cNvSpPr>
            <a:spLocks noChangeArrowheads="1"/>
          </p:cNvSpPr>
          <p:nvPr/>
        </p:nvSpPr>
        <p:spPr bwMode="auto">
          <a:xfrm>
            <a:off x="4427538" y="4005263"/>
            <a:ext cx="3457575" cy="647700"/>
          </a:xfrm>
          <a:prstGeom prst="wedgeRectCallout">
            <a:avLst>
              <a:gd name="adj1" fmla="val -43755"/>
              <a:gd name="adj2" fmla="val 7892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This is their sad story</a:t>
            </a:r>
          </a:p>
        </p:txBody>
      </p:sp>
      <p:sp>
        <p:nvSpPr>
          <p:cNvPr id="12297" name="AutoShape 9"/>
          <p:cNvSpPr>
            <a:spLocks noChangeArrowheads="1"/>
          </p:cNvSpPr>
          <p:nvPr/>
        </p:nvSpPr>
        <p:spPr bwMode="auto">
          <a:xfrm>
            <a:off x="827088" y="4508500"/>
            <a:ext cx="3168650" cy="1008063"/>
          </a:xfrm>
          <a:prstGeom prst="wedgeRectCallout">
            <a:avLst>
              <a:gd name="adj1" fmla="val -43736"/>
              <a:gd name="adj2" fmla="val 82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 result of their deaths will be to finally end the feud between these two families.</a:t>
            </a:r>
          </a:p>
        </p:txBody>
      </p:sp>
      <p:sp>
        <p:nvSpPr>
          <p:cNvPr id="12298" name="AutoShape 10"/>
          <p:cNvSpPr>
            <a:spLocks noChangeArrowheads="1"/>
          </p:cNvSpPr>
          <p:nvPr/>
        </p:nvSpPr>
        <p:spPr bwMode="auto">
          <a:xfrm>
            <a:off x="3995738" y="2276475"/>
            <a:ext cx="4105275" cy="1008063"/>
          </a:xfrm>
          <a:prstGeom prst="wedgeRectCallout">
            <a:avLst>
              <a:gd name="adj1" fmla="val -4375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They will fall in love with each other against their parents</a:t>
            </a:r>
            <a:r>
              <a:rPr lang="ja-JP" altLang="en-GB">
                <a:latin typeface="Arial"/>
              </a:rPr>
              <a:t>’</a:t>
            </a:r>
            <a:r>
              <a:rPr lang="en-GB"/>
              <a:t> wishes. This will result in them committing suicide.</a:t>
            </a:r>
          </a:p>
        </p:txBody>
      </p:sp>
      <p:sp>
        <p:nvSpPr>
          <p:cNvPr id="9" name="Rectangle 4"/>
          <p:cNvSpPr txBox="1">
            <a:spLocks noChangeArrowheads="1"/>
          </p:cNvSpPr>
          <p:nvPr/>
        </p:nvSpPr>
        <p:spPr>
          <a:xfrm>
            <a:off x="0" y="274638"/>
            <a:ext cx="9144000" cy="778098"/>
          </a:xfrm>
          <a:prstGeom prst="rect">
            <a:avLst/>
          </a:prstGeom>
          <a:solidFill>
            <a:schemeClr val="accent3">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mtClean="0"/>
              <a:t>The Prologue</a:t>
            </a:r>
            <a:endParaRPr lang="en-GB" dirty="0"/>
          </a:p>
        </p:txBody>
      </p:sp>
    </p:spTree>
    <p:extLst>
      <p:ext uri="{BB962C8B-B14F-4D97-AF65-F5344CB8AC3E}">
        <p14:creationId xmlns:p14="http://schemas.microsoft.com/office/powerpoint/2010/main" val="756710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12296" grpId="0" animBg="1"/>
      <p:bldP spid="12297" grpId="0" animBg="1"/>
      <p:bldP spid="1229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250825" y="1412875"/>
            <a:ext cx="7777163"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300000"/>
              </a:lnSpc>
            </a:pPr>
            <a:r>
              <a:rPr lang="en-US" sz="2400"/>
              <a:t>The fearful passage of their death-mark’d love,</a:t>
            </a:r>
          </a:p>
          <a:p>
            <a:pPr>
              <a:lnSpc>
                <a:spcPct val="300000"/>
              </a:lnSpc>
            </a:pPr>
            <a:r>
              <a:rPr lang="en-US" sz="2400"/>
              <a:t>And the continuance of their parents’ rage,</a:t>
            </a:r>
          </a:p>
          <a:p>
            <a:pPr>
              <a:lnSpc>
                <a:spcPct val="300000"/>
              </a:lnSpc>
            </a:pPr>
            <a:r>
              <a:rPr lang="en-US" sz="2400"/>
              <a:t>Which, but their children’s end, naught could remove,</a:t>
            </a:r>
          </a:p>
          <a:p>
            <a:pPr>
              <a:lnSpc>
                <a:spcPct val="300000"/>
              </a:lnSpc>
            </a:pPr>
            <a:r>
              <a:rPr lang="en-US" sz="2400"/>
              <a:t>Is now the two hours’ traffic of our stage.</a:t>
            </a:r>
            <a:endParaRPr lang="en-GB" sz="2400"/>
          </a:p>
        </p:txBody>
      </p:sp>
      <p:sp>
        <p:nvSpPr>
          <p:cNvPr id="14342" name="AutoShape 6"/>
          <p:cNvSpPr>
            <a:spLocks noChangeArrowheads="1"/>
          </p:cNvSpPr>
          <p:nvPr/>
        </p:nvSpPr>
        <p:spPr bwMode="auto">
          <a:xfrm>
            <a:off x="3348038" y="1196975"/>
            <a:ext cx="3600450" cy="863600"/>
          </a:xfrm>
          <a:prstGeom prst="wedgeRectCallout">
            <a:avLst>
              <a:gd name="adj1" fmla="val -4375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The dreadful story of their love, marriage and death</a:t>
            </a:r>
          </a:p>
        </p:txBody>
      </p:sp>
      <p:sp>
        <p:nvSpPr>
          <p:cNvPr id="14343" name="AutoShape 7"/>
          <p:cNvSpPr>
            <a:spLocks noChangeArrowheads="1"/>
          </p:cNvSpPr>
          <p:nvPr/>
        </p:nvSpPr>
        <p:spPr bwMode="auto">
          <a:xfrm>
            <a:off x="539750" y="2565400"/>
            <a:ext cx="3024188" cy="935038"/>
          </a:xfrm>
          <a:prstGeom prst="wedgeRectCallout">
            <a:avLst>
              <a:gd name="adj1" fmla="val 74356"/>
              <a:gd name="adj2" fmla="val 3488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With the ongoing rows between the two families making it all worse</a:t>
            </a:r>
          </a:p>
        </p:txBody>
      </p:sp>
      <p:sp>
        <p:nvSpPr>
          <p:cNvPr id="14344" name="AutoShape 8"/>
          <p:cNvSpPr>
            <a:spLocks noChangeArrowheads="1"/>
          </p:cNvSpPr>
          <p:nvPr/>
        </p:nvSpPr>
        <p:spPr bwMode="auto">
          <a:xfrm>
            <a:off x="4067175" y="2924175"/>
            <a:ext cx="3527425" cy="1223963"/>
          </a:xfrm>
          <a:prstGeom prst="wedgeRectCallout">
            <a:avLst>
              <a:gd name="adj1" fmla="val -4375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It seems that the only thing that will bring them to their senses is a tragedy like the death of their children</a:t>
            </a:r>
          </a:p>
        </p:txBody>
      </p:sp>
      <p:sp>
        <p:nvSpPr>
          <p:cNvPr id="14345" name="AutoShape 9"/>
          <p:cNvSpPr>
            <a:spLocks noChangeArrowheads="1"/>
          </p:cNvSpPr>
          <p:nvPr/>
        </p:nvSpPr>
        <p:spPr bwMode="auto">
          <a:xfrm>
            <a:off x="323528" y="4149080"/>
            <a:ext cx="3240087" cy="1008063"/>
          </a:xfrm>
          <a:prstGeom prst="wedgeRectCallout">
            <a:avLst>
              <a:gd name="adj1" fmla="val 75722"/>
              <a:gd name="adj2" fmla="val 62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dirty="0"/>
              <a:t>And this is what our play is going to be about.</a:t>
            </a:r>
          </a:p>
        </p:txBody>
      </p:sp>
      <p:sp>
        <p:nvSpPr>
          <p:cNvPr id="9" name="Rectangle 4"/>
          <p:cNvSpPr>
            <a:spLocks noGrp="1" noChangeArrowheads="1"/>
          </p:cNvSpPr>
          <p:nvPr>
            <p:ph type="title"/>
          </p:nvPr>
        </p:nvSpPr>
        <p:spPr>
          <a:xfrm>
            <a:off x="0" y="274638"/>
            <a:ext cx="9144000" cy="778098"/>
          </a:xfrm>
          <a:solidFill>
            <a:schemeClr val="accent3">
              <a:lumMod val="60000"/>
              <a:lumOff val="40000"/>
            </a:schemeClr>
          </a:solidFill>
        </p:spPr>
        <p:txBody>
          <a:bodyPr/>
          <a:lstStyle/>
          <a:p>
            <a:r>
              <a:rPr lang="en-GB" dirty="0" smtClean="0"/>
              <a:t>The </a:t>
            </a:r>
            <a:r>
              <a:rPr lang="en-GB" dirty="0"/>
              <a:t>Prologue</a:t>
            </a:r>
          </a:p>
        </p:txBody>
      </p:sp>
    </p:spTree>
    <p:extLst>
      <p:ext uri="{BB962C8B-B14F-4D97-AF65-F5344CB8AC3E}">
        <p14:creationId xmlns:p14="http://schemas.microsoft.com/office/powerpoint/2010/main" val="3411308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4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4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P spid="14343" grpId="0" animBg="1"/>
      <p:bldP spid="14344" grpId="0" animBg="1"/>
      <p:bldP spid="143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 Box 5"/>
          <p:cNvSpPr txBox="1">
            <a:spLocks noChangeArrowheads="1"/>
          </p:cNvSpPr>
          <p:nvPr/>
        </p:nvSpPr>
        <p:spPr bwMode="auto">
          <a:xfrm>
            <a:off x="323850" y="1341438"/>
            <a:ext cx="7056438"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300000"/>
              </a:lnSpc>
            </a:pPr>
            <a:r>
              <a:rPr lang="en-US" sz="2400"/>
              <a:t>The which if you with patient ears attend,</a:t>
            </a:r>
          </a:p>
          <a:p>
            <a:pPr>
              <a:lnSpc>
                <a:spcPct val="300000"/>
              </a:lnSpc>
            </a:pPr>
            <a:r>
              <a:rPr lang="en-US" sz="2400"/>
              <a:t>What here shall miss, our toil shall strive to mend.</a:t>
            </a:r>
            <a:endParaRPr lang="en-GB" sz="2400"/>
          </a:p>
        </p:txBody>
      </p:sp>
      <p:sp>
        <p:nvSpPr>
          <p:cNvPr id="16390" name="AutoShape 6"/>
          <p:cNvSpPr>
            <a:spLocks noChangeArrowheads="1"/>
          </p:cNvSpPr>
          <p:nvPr/>
        </p:nvSpPr>
        <p:spPr bwMode="auto">
          <a:xfrm>
            <a:off x="4284663" y="1268413"/>
            <a:ext cx="3095625" cy="1008062"/>
          </a:xfrm>
          <a:prstGeom prst="wedgeRectCallout">
            <a:avLst>
              <a:gd name="adj1" fmla="val -4375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So, if you</a:t>
            </a:r>
            <a:r>
              <a:rPr lang="ja-JP" altLang="en-GB">
                <a:latin typeface="Arial"/>
              </a:rPr>
              <a:t>’</a:t>
            </a:r>
            <a:r>
              <a:rPr lang="en-GB"/>
              <a:t>ve got the time to stay and watch</a:t>
            </a:r>
          </a:p>
        </p:txBody>
      </p:sp>
      <p:sp>
        <p:nvSpPr>
          <p:cNvPr id="16391" name="AutoShape 7"/>
          <p:cNvSpPr>
            <a:spLocks noChangeArrowheads="1"/>
          </p:cNvSpPr>
          <p:nvPr/>
        </p:nvSpPr>
        <p:spPr bwMode="auto">
          <a:xfrm>
            <a:off x="468313" y="3933825"/>
            <a:ext cx="3743325" cy="792163"/>
          </a:xfrm>
          <a:prstGeom prst="wedgeRectCallout">
            <a:avLst>
              <a:gd name="adj1" fmla="val 100338"/>
              <a:gd name="adj2" fmla="val -13056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GB"/>
              <a:t>We</a:t>
            </a:r>
            <a:r>
              <a:rPr lang="ja-JP" altLang="en-GB">
                <a:latin typeface="Arial"/>
              </a:rPr>
              <a:t>’</a:t>
            </a:r>
            <a:r>
              <a:rPr lang="en-GB"/>
              <a:t>ll fill you in on the rest of the story</a:t>
            </a:r>
          </a:p>
        </p:txBody>
      </p:sp>
      <p:sp>
        <p:nvSpPr>
          <p:cNvPr id="7" name="Rectangle 4"/>
          <p:cNvSpPr>
            <a:spLocks noGrp="1" noChangeArrowheads="1"/>
          </p:cNvSpPr>
          <p:nvPr>
            <p:ph type="title"/>
          </p:nvPr>
        </p:nvSpPr>
        <p:spPr>
          <a:xfrm>
            <a:off x="0" y="274638"/>
            <a:ext cx="9144000" cy="778098"/>
          </a:xfrm>
          <a:solidFill>
            <a:schemeClr val="accent3">
              <a:lumMod val="60000"/>
              <a:lumOff val="40000"/>
            </a:schemeClr>
          </a:solidFill>
        </p:spPr>
        <p:txBody>
          <a:bodyPr/>
          <a:lstStyle/>
          <a:p>
            <a:r>
              <a:rPr lang="en-GB" dirty="0" smtClean="0"/>
              <a:t>The </a:t>
            </a:r>
            <a:r>
              <a:rPr lang="en-GB" dirty="0"/>
              <a:t>Prologue</a:t>
            </a:r>
          </a:p>
        </p:txBody>
      </p:sp>
    </p:spTree>
    <p:extLst>
      <p:ext uri="{BB962C8B-B14F-4D97-AF65-F5344CB8AC3E}">
        <p14:creationId xmlns:p14="http://schemas.microsoft.com/office/powerpoint/2010/main" val="286439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720080"/>
          </a:xfrm>
          <a:solidFill>
            <a:schemeClr val="accent3">
              <a:lumMod val="60000"/>
              <a:lumOff val="40000"/>
            </a:schemeClr>
          </a:solidFill>
        </p:spPr>
        <p:txBody>
          <a:bodyPr>
            <a:normAutofit fontScale="90000"/>
          </a:bodyPr>
          <a:lstStyle/>
          <a:p>
            <a:r>
              <a:rPr lang="en-US" dirty="0" smtClean="0"/>
              <a:t>Performing the Prologue</a:t>
            </a:r>
            <a:endParaRPr lang="en-US" dirty="0"/>
          </a:p>
        </p:txBody>
      </p:sp>
      <p:sp>
        <p:nvSpPr>
          <p:cNvPr id="3" name="Content Placeholder 2"/>
          <p:cNvSpPr>
            <a:spLocks noGrp="1"/>
          </p:cNvSpPr>
          <p:nvPr>
            <p:ph idx="1"/>
          </p:nvPr>
        </p:nvSpPr>
        <p:spPr>
          <a:xfrm>
            <a:off x="0" y="1268760"/>
            <a:ext cx="5652120" cy="4785395"/>
          </a:xfrm>
          <a:ln>
            <a:solidFill>
              <a:schemeClr val="bg1"/>
            </a:solidFill>
          </a:ln>
        </p:spPr>
        <p:txBody>
          <a:bodyPr>
            <a:normAutofit lnSpcReduction="10000"/>
          </a:bodyPr>
          <a:lstStyle/>
          <a:p>
            <a:pPr marL="0" indent="0" algn="ctr">
              <a:buNone/>
            </a:pPr>
            <a:r>
              <a:rPr lang="en-US" dirty="0" smtClean="0">
                <a:solidFill>
                  <a:srgbClr val="FF0000"/>
                </a:solidFill>
              </a:rPr>
              <a:t>In groups of 6, you are going to perform the prologue.</a:t>
            </a:r>
          </a:p>
          <a:p>
            <a:pPr marL="0" indent="0" algn="ctr">
              <a:buNone/>
            </a:pPr>
            <a:endParaRPr lang="en-US" dirty="0">
              <a:solidFill>
                <a:srgbClr val="FF0000"/>
              </a:solidFill>
            </a:endParaRPr>
          </a:p>
          <a:p>
            <a:pPr marL="0" indent="0" algn="ctr">
              <a:buNone/>
            </a:pPr>
            <a:r>
              <a:rPr lang="en-US" dirty="0" smtClean="0">
                <a:solidFill>
                  <a:srgbClr val="FF0000"/>
                </a:solidFill>
              </a:rPr>
              <a:t>You can choose </a:t>
            </a:r>
            <a:r>
              <a:rPr lang="en-US" dirty="0">
                <a:solidFill>
                  <a:srgbClr val="FF0000"/>
                </a:solidFill>
              </a:rPr>
              <a:t>to be characters or storytellers but </a:t>
            </a:r>
            <a:r>
              <a:rPr lang="en-US" dirty="0" smtClean="0">
                <a:solidFill>
                  <a:srgbClr val="FF0000"/>
                </a:solidFill>
              </a:rPr>
              <a:t>you must </a:t>
            </a:r>
            <a:r>
              <a:rPr lang="en-US" dirty="0">
                <a:solidFill>
                  <a:srgbClr val="FF0000"/>
                </a:solidFill>
              </a:rPr>
              <a:t>use movement as well as words. </a:t>
            </a:r>
            <a:endParaRPr lang="en-US" dirty="0" smtClean="0">
              <a:solidFill>
                <a:srgbClr val="FF0000"/>
              </a:solidFill>
            </a:endParaRPr>
          </a:p>
          <a:p>
            <a:pPr marL="0" indent="0" algn="ctr">
              <a:buNone/>
            </a:pPr>
            <a:endParaRPr lang="en-US" dirty="0">
              <a:solidFill>
                <a:srgbClr val="FF0000"/>
              </a:solidFill>
            </a:endParaRPr>
          </a:p>
          <a:p>
            <a:pPr marL="0" indent="0" algn="ctr">
              <a:buNone/>
            </a:pPr>
            <a:r>
              <a:rPr lang="en-US" dirty="0" smtClean="0">
                <a:solidFill>
                  <a:srgbClr val="FF0000"/>
                </a:solidFill>
              </a:rPr>
              <a:t>Each person in the group </a:t>
            </a:r>
            <a:r>
              <a:rPr lang="en-US" u="sng" dirty="0" smtClean="0">
                <a:solidFill>
                  <a:srgbClr val="FF0000"/>
                </a:solidFill>
              </a:rPr>
              <a:t>needs </a:t>
            </a:r>
            <a:r>
              <a:rPr lang="en-US" dirty="0" smtClean="0">
                <a:solidFill>
                  <a:srgbClr val="FF0000"/>
                </a:solidFill>
              </a:rPr>
              <a:t>to be part of the performance.</a:t>
            </a:r>
            <a:endParaRPr lang="en-US" dirty="0">
              <a:solidFill>
                <a:srgbClr val="FF0000"/>
              </a:solidFill>
            </a:endParaRPr>
          </a:p>
        </p:txBody>
      </p:sp>
      <p:sp>
        <p:nvSpPr>
          <p:cNvPr id="4" name="TextBox 3"/>
          <p:cNvSpPr txBox="1"/>
          <p:nvPr/>
        </p:nvSpPr>
        <p:spPr>
          <a:xfrm>
            <a:off x="0" y="602700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prologue in Romeo and Juliet</a:t>
            </a:r>
          </a:p>
          <a:p>
            <a:r>
              <a:rPr lang="en-US" sz="2400" dirty="0" smtClean="0"/>
              <a:t>Skilled Learners will: </a:t>
            </a:r>
            <a:r>
              <a:rPr lang="en-US" sz="2400" dirty="0" smtClean="0">
                <a:solidFill>
                  <a:srgbClr val="FF0000"/>
                </a:solidFill>
              </a:rPr>
              <a:t>identify</a:t>
            </a:r>
            <a:r>
              <a:rPr lang="en-US" sz="2400" dirty="0" smtClean="0"/>
              <a:t> the prologue in Romeo and Juliet</a:t>
            </a:r>
            <a:endParaRPr lang="en-US" sz="2400" dirty="0"/>
          </a:p>
        </p:txBody>
      </p:sp>
      <p:sp>
        <p:nvSpPr>
          <p:cNvPr id="5" name="TextBox 4"/>
          <p:cNvSpPr txBox="1"/>
          <p:nvPr/>
        </p:nvSpPr>
        <p:spPr>
          <a:xfrm>
            <a:off x="6119664" y="1340768"/>
            <a:ext cx="3024336" cy="4524315"/>
          </a:xfrm>
          <a:prstGeom prst="rect">
            <a:avLst/>
          </a:prstGeom>
          <a:noFill/>
        </p:spPr>
        <p:txBody>
          <a:bodyPr wrap="square" rtlCol="0">
            <a:spAutoFit/>
          </a:bodyPr>
          <a:lstStyle/>
          <a:p>
            <a:pPr algn="ctr"/>
            <a:r>
              <a:rPr lang="en-US" sz="2400" dirty="0" smtClean="0"/>
              <a:t>What </a:t>
            </a:r>
            <a:r>
              <a:rPr lang="en-US" sz="2400" u="sng" dirty="0" smtClean="0"/>
              <a:t>voice</a:t>
            </a:r>
            <a:r>
              <a:rPr lang="en-US" sz="2400" dirty="0" smtClean="0"/>
              <a:t> will you use?</a:t>
            </a:r>
          </a:p>
          <a:p>
            <a:pPr algn="ctr"/>
            <a:endParaRPr lang="en-US" sz="2400" dirty="0"/>
          </a:p>
          <a:p>
            <a:pPr algn="ctr"/>
            <a:r>
              <a:rPr lang="en-US" sz="2400" dirty="0" smtClean="0"/>
              <a:t>What will </a:t>
            </a:r>
            <a:r>
              <a:rPr lang="en-US" sz="2400" u="sng" dirty="0" smtClean="0"/>
              <a:t>each person</a:t>
            </a:r>
            <a:r>
              <a:rPr lang="en-US" sz="2400" dirty="0" smtClean="0"/>
              <a:t> do?</a:t>
            </a:r>
          </a:p>
          <a:p>
            <a:pPr algn="ctr"/>
            <a:endParaRPr lang="en-US" sz="2400" dirty="0"/>
          </a:p>
          <a:p>
            <a:pPr algn="ctr"/>
            <a:r>
              <a:rPr lang="en-US" sz="2400" dirty="0" smtClean="0"/>
              <a:t>Will you use different levels?</a:t>
            </a:r>
          </a:p>
          <a:p>
            <a:pPr algn="ctr"/>
            <a:endParaRPr lang="en-US" sz="2400" b="1" dirty="0"/>
          </a:p>
          <a:p>
            <a:pPr algn="ctr"/>
            <a:r>
              <a:rPr lang="en-US" sz="2400" b="1" dirty="0" smtClean="0"/>
              <a:t>What do you want to get across to the audience?</a:t>
            </a:r>
          </a:p>
        </p:txBody>
      </p:sp>
      <p:sp>
        <p:nvSpPr>
          <p:cNvPr id="6" name="Left Arrow 5"/>
          <p:cNvSpPr/>
          <p:nvPr/>
        </p:nvSpPr>
        <p:spPr>
          <a:xfrm>
            <a:off x="5508104" y="1700808"/>
            <a:ext cx="720080" cy="864096"/>
          </a:xfrm>
          <a:prstGeom prst="leftArrow">
            <a:avLst/>
          </a:prstGeom>
          <a:solidFill>
            <a:srgbClr val="6600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660066"/>
              </a:solidFill>
            </a:endParaRPr>
          </a:p>
        </p:txBody>
      </p:sp>
      <p:sp>
        <p:nvSpPr>
          <p:cNvPr id="7" name="Left Arrow 6"/>
          <p:cNvSpPr/>
          <p:nvPr/>
        </p:nvSpPr>
        <p:spPr>
          <a:xfrm>
            <a:off x="5580112" y="4869160"/>
            <a:ext cx="720080" cy="864096"/>
          </a:xfrm>
          <a:prstGeom prst="leftArrow">
            <a:avLst/>
          </a:prstGeom>
          <a:solidFill>
            <a:srgbClr val="6600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p:cNvSpPr/>
          <p:nvPr/>
        </p:nvSpPr>
        <p:spPr>
          <a:xfrm>
            <a:off x="5508104" y="3212976"/>
            <a:ext cx="720080" cy="864096"/>
          </a:xfrm>
          <a:prstGeom prst="leftArrow">
            <a:avLst/>
          </a:prstGeom>
          <a:solidFill>
            <a:srgbClr val="6600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957891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a:stretch>
            <a:fillRect/>
          </a:stretch>
        </p:blipFill>
        <p:spPr>
          <a:xfrm>
            <a:off x="0" y="0"/>
            <a:ext cx="9144000" cy="6858000"/>
          </a:xfrm>
          <a:prstGeom prst="rect">
            <a:avLst/>
          </a:prstGeom>
        </p:spPr>
      </p:pic>
      <p:sp>
        <p:nvSpPr>
          <p:cNvPr id="2" name="Title 1"/>
          <p:cNvSpPr>
            <a:spLocks noGrp="1"/>
          </p:cNvSpPr>
          <p:nvPr>
            <p:ph type="title"/>
          </p:nvPr>
        </p:nvSpPr>
        <p:spPr>
          <a:xfrm>
            <a:off x="-1075" y="332656"/>
            <a:ext cx="9144000" cy="724942"/>
          </a:xfrm>
          <a:solidFill>
            <a:schemeClr val="accent3">
              <a:lumMod val="60000"/>
              <a:lumOff val="40000"/>
            </a:schemeClr>
          </a:solidFill>
        </p:spPr>
        <p:txBody>
          <a:bodyPr>
            <a:normAutofit fontScale="90000"/>
          </a:bodyPr>
          <a:lstStyle/>
          <a:p>
            <a:r>
              <a:rPr lang="en-US" dirty="0" smtClean="0"/>
              <a:t>Welcome on stage</a:t>
            </a:r>
            <a:r>
              <a:rPr lang="is-IS" dirty="0" smtClean="0"/>
              <a:t>…</a:t>
            </a:r>
            <a:endParaRPr lang="en-US" dirty="0"/>
          </a:p>
        </p:txBody>
      </p:sp>
      <p:sp>
        <p:nvSpPr>
          <p:cNvPr id="6" name="Cloud 5"/>
          <p:cNvSpPr/>
          <p:nvPr/>
        </p:nvSpPr>
        <p:spPr>
          <a:xfrm>
            <a:off x="107504" y="-7160"/>
            <a:ext cx="2088232" cy="1440160"/>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What went well?</a:t>
            </a:r>
            <a:endParaRPr lang="en-US" dirty="0">
              <a:solidFill>
                <a:schemeClr val="tx1"/>
              </a:solidFill>
            </a:endParaRPr>
          </a:p>
        </p:txBody>
      </p:sp>
      <p:sp>
        <p:nvSpPr>
          <p:cNvPr id="7" name="Cloud 6"/>
          <p:cNvSpPr/>
          <p:nvPr/>
        </p:nvSpPr>
        <p:spPr>
          <a:xfrm>
            <a:off x="6948264" y="211"/>
            <a:ext cx="2088232" cy="1440160"/>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Even better if</a:t>
            </a:r>
            <a:r>
              <a:rPr lang="is-I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74449746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2656"/>
            <a:ext cx="9144000" cy="796950"/>
          </a:xfrm>
          <a:solidFill>
            <a:srgbClr val="C3D69B"/>
          </a:solidFill>
        </p:spPr>
        <p:txBody>
          <a:bodyPr/>
          <a:lstStyle/>
          <a:p>
            <a:r>
              <a:rPr lang="en-US" dirty="0" smtClean="0"/>
              <a:t>What do you think?</a:t>
            </a:r>
            <a:endParaRPr lang="en-US" dirty="0"/>
          </a:p>
        </p:txBody>
      </p:sp>
      <p:sp>
        <p:nvSpPr>
          <p:cNvPr id="3" name="Content Placeholder 2"/>
          <p:cNvSpPr>
            <a:spLocks noGrp="1"/>
          </p:cNvSpPr>
          <p:nvPr>
            <p:ph idx="1"/>
          </p:nvPr>
        </p:nvSpPr>
        <p:spPr>
          <a:xfrm>
            <a:off x="395536" y="1340769"/>
            <a:ext cx="8229600" cy="1152128"/>
          </a:xfrm>
        </p:spPr>
        <p:txBody>
          <a:bodyPr/>
          <a:lstStyle/>
          <a:p>
            <a:pPr marL="0" indent="0">
              <a:buNone/>
            </a:pPr>
            <a:r>
              <a:rPr lang="en-US" dirty="0" smtClean="0"/>
              <a:t>Why would Shakespeare tell you all of this at the beginning?</a:t>
            </a:r>
          </a:p>
          <a:p>
            <a:pPr marL="0" indent="0">
              <a:buNone/>
            </a:pPr>
            <a:endParaRPr lang="en-US" dirty="0"/>
          </a:p>
          <a:p>
            <a:pPr marL="0" indent="0">
              <a:buNone/>
            </a:pPr>
            <a:endParaRPr lang="en-US" dirty="0"/>
          </a:p>
        </p:txBody>
      </p:sp>
      <p:sp>
        <p:nvSpPr>
          <p:cNvPr id="4" name="TextBox 3"/>
          <p:cNvSpPr txBox="1"/>
          <p:nvPr/>
        </p:nvSpPr>
        <p:spPr>
          <a:xfrm>
            <a:off x="0" y="602700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prologue in Romeo and Juliet</a:t>
            </a:r>
          </a:p>
          <a:p>
            <a:r>
              <a:rPr lang="en-US" sz="2400" dirty="0" smtClean="0"/>
              <a:t>Skilled Learners will: </a:t>
            </a:r>
            <a:r>
              <a:rPr lang="en-US" sz="2400" dirty="0" smtClean="0">
                <a:solidFill>
                  <a:srgbClr val="FF0000"/>
                </a:solidFill>
              </a:rPr>
              <a:t>identify</a:t>
            </a:r>
            <a:r>
              <a:rPr lang="en-US" sz="2400" dirty="0" smtClean="0"/>
              <a:t> the prologue in Romeo and Juliet</a:t>
            </a:r>
            <a:endParaRPr lang="en-US" sz="2400" dirty="0"/>
          </a:p>
        </p:txBody>
      </p:sp>
      <p:sp>
        <p:nvSpPr>
          <p:cNvPr id="6" name="Content Placeholder 2"/>
          <p:cNvSpPr txBox="1">
            <a:spLocks/>
          </p:cNvSpPr>
          <p:nvPr/>
        </p:nvSpPr>
        <p:spPr>
          <a:xfrm>
            <a:off x="395536" y="2924944"/>
            <a:ext cx="8229600"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Do you think it is a good way to start a play?</a:t>
            </a:r>
          </a:p>
          <a:p>
            <a:pPr marL="0" indent="0">
              <a:buFont typeface="Arial" pitchFamily="34" charset="0"/>
              <a:buNone/>
            </a:pPr>
            <a:endParaRPr lang="en-US" dirty="0"/>
          </a:p>
        </p:txBody>
      </p:sp>
    </p:spTree>
    <p:extLst>
      <p:ext uri="{BB962C8B-B14F-4D97-AF65-F5344CB8AC3E}">
        <p14:creationId xmlns:p14="http://schemas.microsoft.com/office/powerpoint/2010/main" val="782450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26974" y="73371"/>
            <a:ext cx="6032727" cy="1003478"/>
          </a:xfrm>
        </p:spPr>
        <p:txBody>
          <a:bodyPr>
            <a:normAutofit/>
          </a:bodyPr>
          <a:lstStyle/>
          <a:p>
            <a:r>
              <a:rPr lang="en-US" sz="3200" u="sng" dirty="0" smtClean="0"/>
              <a:t>Thursday 14</a:t>
            </a:r>
            <a:r>
              <a:rPr lang="en-US" sz="3200" u="sng" baseline="30000" dirty="0" smtClean="0"/>
              <a:t>th</a:t>
            </a:r>
            <a:r>
              <a:rPr lang="en-US" sz="3200" u="sng" dirty="0" smtClean="0"/>
              <a:t> January 2016</a:t>
            </a:r>
            <a:endParaRPr lang="en-US" sz="3200" u="sng" dirty="0"/>
          </a:p>
        </p:txBody>
      </p:sp>
      <p:sp>
        <p:nvSpPr>
          <p:cNvPr id="3" name="Subtitle 2"/>
          <p:cNvSpPr>
            <a:spLocks noGrp="1"/>
          </p:cNvSpPr>
          <p:nvPr>
            <p:ph type="subTitle" idx="1"/>
          </p:nvPr>
        </p:nvSpPr>
        <p:spPr>
          <a:xfrm>
            <a:off x="1371600" y="1373555"/>
            <a:ext cx="6400800" cy="724917"/>
          </a:xfrm>
          <a:solidFill>
            <a:schemeClr val="accent3">
              <a:lumMod val="60000"/>
              <a:lumOff val="40000"/>
            </a:schemeClr>
          </a:solidFill>
        </p:spPr>
        <p:txBody>
          <a:bodyPr/>
          <a:lstStyle/>
          <a:p>
            <a:r>
              <a:rPr lang="en-US" u="sng" dirty="0" smtClean="0">
                <a:solidFill>
                  <a:schemeClr val="tx1"/>
                </a:solidFill>
              </a:rPr>
              <a:t>Silent Reading</a:t>
            </a:r>
            <a:endParaRPr lang="en-US" u="sng" dirty="0">
              <a:solidFill>
                <a:schemeClr val="tx1"/>
              </a:solidFill>
            </a:endParaRPr>
          </a:p>
        </p:txBody>
      </p:sp>
      <p:pic>
        <p:nvPicPr>
          <p:cNvPr id="4" name="Picture 3"/>
          <p:cNvPicPr>
            <a:picLocks noChangeAspect="1"/>
          </p:cNvPicPr>
          <p:nvPr/>
        </p:nvPicPr>
        <p:blipFill>
          <a:blip r:embed="rId2"/>
          <a:stretch>
            <a:fillRect/>
          </a:stretch>
        </p:blipFill>
        <p:spPr>
          <a:xfrm>
            <a:off x="471714" y="2279967"/>
            <a:ext cx="3748867" cy="4379686"/>
          </a:xfrm>
          <a:prstGeom prst="rect">
            <a:avLst/>
          </a:prstGeom>
        </p:spPr>
      </p:pic>
      <p:sp>
        <p:nvSpPr>
          <p:cNvPr id="5" name="TextBox 4"/>
          <p:cNvSpPr txBox="1"/>
          <p:nvPr/>
        </p:nvSpPr>
        <p:spPr>
          <a:xfrm>
            <a:off x="4501613" y="2756143"/>
            <a:ext cx="4403770" cy="3231654"/>
          </a:xfrm>
          <a:prstGeom prst="rect">
            <a:avLst/>
          </a:prstGeom>
          <a:solidFill>
            <a:schemeClr val="accent6">
              <a:lumMod val="60000"/>
              <a:lumOff val="40000"/>
            </a:schemeClr>
          </a:solidFill>
        </p:spPr>
        <p:txBody>
          <a:bodyPr wrap="none" rtlCol="0">
            <a:spAutoFit/>
          </a:bodyPr>
          <a:lstStyle/>
          <a:p>
            <a:r>
              <a:rPr lang="en-US" sz="2400" dirty="0" smtClean="0"/>
              <a:t>On your tables there should be:</a:t>
            </a:r>
          </a:p>
          <a:p>
            <a:endParaRPr lang="en-US" sz="2400" dirty="0"/>
          </a:p>
          <a:p>
            <a:pPr marL="342900" indent="-342900">
              <a:buAutoNum type="arabicParenR"/>
            </a:pPr>
            <a:r>
              <a:rPr lang="en-US" sz="2400" dirty="0" smtClean="0"/>
              <a:t>English Book</a:t>
            </a:r>
          </a:p>
          <a:p>
            <a:pPr marL="342900" indent="-342900">
              <a:buAutoNum type="arabicParenR"/>
            </a:pPr>
            <a:r>
              <a:rPr lang="en-US" sz="2400" dirty="0" smtClean="0"/>
              <a:t>Reading Book (in your hand)</a:t>
            </a:r>
          </a:p>
          <a:p>
            <a:pPr marL="342900" indent="-342900">
              <a:buAutoNum type="arabicParenR"/>
            </a:pPr>
            <a:r>
              <a:rPr lang="en-US" sz="2400" dirty="0" smtClean="0"/>
              <a:t>Pen</a:t>
            </a:r>
          </a:p>
          <a:p>
            <a:pPr marL="342900" indent="-342900">
              <a:buAutoNum type="arabicParenR"/>
            </a:pPr>
            <a:r>
              <a:rPr lang="en-US" sz="2400" dirty="0" smtClean="0"/>
              <a:t>Planner turned to today’s date</a:t>
            </a:r>
            <a:r>
              <a:rPr lang="en-US" dirty="0" smtClean="0"/>
              <a:t>.</a:t>
            </a:r>
          </a:p>
          <a:p>
            <a:pPr marL="342900" indent="-342900">
              <a:buAutoNum type="arabicParenR"/>
            </a:pPr>
            <a:r>
              <a:rPr lang="en-US" sz="2400" u="sng" dirty="0" smtClean="0"/>
              <a:t>HOMEWORK</a:t>
            </a:r>
          </a:p>
          <a:p>
            <a:endParaRPr lang="en-US" dirty="0"/>
          </a:p>
          <a:p>
            <a:endParaRPr lang="en-US" dirty="0"/>
          </a:p>
        </p:txBody>
      </p:sp>
    </p:spTree>
    <p:extLst>
      <p:ext uri="{BB962C8B-B14F-4D97-AF65-F5344CB8AC3E}">
        <p14:creationId xmlns:p14="http://schemas.microsoft.com/office/powerpoint/2010/main" val="3251056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Act 1 Scene 3</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Thursday 14</a:t>
            </a:r>
            <a:r>
              <a:rPr lang="en-US" u="sng" baseline="30000" dirty="0" smtClean="0"/>
              <a:t>th</a:t>
            </a:r>
            <a:r>
              <a:rPr lang="en-US" u="sng" dirty="0" smtClean="0"/>
              <a:t> January 2016</a:t>
            </a:r>
            <a:endParaRPr lang="en-US" u="sng" dirty="0"/>
          </a:p>
        </p:txBody>
      </p:sp>
      <p:sp>
        <p:nvSpPr>
          <p:cNvPr id="4" name="TextBox 3"/>
          <p:cNvSpPr txBox="1"/>
          <p:nvPr/>
        </p:nvSpPr>
        <p:spPr>
          <a:xfrm>
            <a:off x="0" y="151788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relationships between characters</a:t>
            </a:r>
            <a:endParaRPr lang="en-US" sz="2400" i="1" dirty="0" smtClean="0"/>
          </a:p>
          <a:p>
            <a:r>
              <a:rPr lang="en-US" sz="2400" dirty="0" smtClean="0"/>
              <a:t>Skilled Learners will: </a:t>
            </a:r>
            <a:r>
              <a:rPr lang="en-US" sz="2400" dirty="0" smtClean="0">
                <a:solidFill>
                  <a:srgbClr val="FF0000"/>
                </a:solidFill>
              </a:rPr>
              <a:t>identify</a:t>
            </a:r>
            <a:r>
              <a:rPr lang="en-US" sz="2400" dirty="0" smtClean="0"/>
              <a:t> how the characters are connected</a:t>
            </a:r>
            <a:endParaRPr lang="en-US" sz="2400" i="1" dirty="0"/>
          </a:p>
        </p:txBody>
      </p:sp>
      <p:sp>
        <p:nvSpPr>
          <p:cNvPr id="6" name="TextBox 5"/>
          <p:cNvSpPr txBox="1"/>
          <p:nvPr/>
        </p:nvSpPr>
        <p:spPr>
          <a:xfrm>
            <a:off x="-12690" y="3501008"/>
            <a:ext cx="9144000" cy="584775"/>
          </a:xfrm>
          <a:prstGeom prst="rect">
            <a:avLst/>
          </a:prstGeom>
          <a:noFill/>
          <a:ln>
            <a:solidFill>
              <a:srgbClr val="000000"/>
            </a:solidFill>
          </a:ln>
        </p:spPr>
        <p:txBody>
          <a:bodyPr wrap="square" rtlCol="0">
            <a:spAutoFit/>
          </a:bodyPr>
          <a:lstStyle/>
          <a:p>
            <a:pPr algn="ctr"/>
            <a:r>
              <a:rPr lang="en-US" sz="3200" u="sng" dirty="0" smtClean="0"/>
              <a:t>Quiz 1- 6</a:t>
            </a:r>
            <a:endParaRPr lang="en-US" sz="3200" dirty="0"/>
          </a:p>
        </p:txBody>
      </p:sp>
    </p:spTree>
    <p:extLst>
      <p:ext uri="{BB962C8B-B14F-4D97-AF65-F5344CB8AC3E}">
        <p14:creationId xmlns:p14="http://schemas.microsoft.com/office/powerpoint/2010/main" val="263630848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Question One</a:t>
            </a:r>
            <a:endParaRPr lang="en-GB" dirty="0"/>
          </a:p>
        </p:txBody>
      </p:sp>
      <p:sp>
        <p:nvSpPr>
          <p:cNvPr id="4" name="Content Placeholder 3"/>
          <p:cNvSpPr txBox="1">
            <a:spLocks noGrp="1"/>
          </p:cNvSpPr>
          <p:nvPr>
            <p:ph idx="1"/>
          </p:nvPr>
        </p:nvSpPr>
        <p:spPr>
          <a:xfrm>
            <a:off x="457200" y="1600200"/>
            <a:ext cx="5992538" cy="2591479"/>
          </a:xfrm>
          <a:prstGeom prst="rect">
            <a:avLst/>
          </a:prstGeom>
          <a:noFill/>
        </p:spPr>
        <p:txBody>
          <a:bodyPr wrap="none" rtlCol="0">
            <a:spAutoFit/>
          </a:bodyPr>
          <a:lstStyle/>
          <a:p>
            <a:pPr marL="0" lvl="0" indent="0">
              <a:buNone/>
            </a:pPr>
            <a:r>
              <a:rPr lang="en-GB" sz="2800" dirty="0"/>
              <a:t>The Prologue is written in the form of a:</a:t>
            </a:r>
          </a:p>
          <a:p>
            <a:pPr marL="0" lvl="0" indent="0">
              <a:buNone/>
            </a:pPr>
            <a:r>
              <a:rPr lang="en-GB" sz="2800" dirty="0" smtClean="0"/>
              <a:t>a) Limerick</a:t>
            </a:r>
            <a:endParaRPr lang="en-GB" sz="2800" dirty="0"/>
          </a:p>
          <a:p>
            <a:pPr marL="0" lvl="0" indent="0">
              <a:buNone/>
            </a:pPr>
            <a:r>
              <a:rPr lang="en-GB" sz="2800" dirty="0" smtClean="0"/>
              <a:t>b) Sonnet</a:t>
            </a:r>
            <a:endParaRPr lang="en-GB" sz="2800" dirty="0"/>
          </a:p>
          <a:p>
            <a:pPr marL="0" lvl="0" indent="0">
              <a:buNone/>
            </a:pPr>
            <a:r>
              <a:rPr lang="en-GB" sz="2800" dirty="0" smtClean="0"/>
              <a:t>c) Letter</a:t>
            </a:r>
            <a:endParaRPr lang="en-GB" sz="2800" dirty="0"/>
          </a:p>
          <a:p>
            <a:pPr marL="0" indent="0">
              <a:buNone/>
            </a:pPr>
            <a:endParaRPr lang="en-US" sz="2800" dirty="0">
              <a:solidFill>
                <a:srgbClr val="000090"/>
              </a:solidFill>
            </a:endParaRPr>
          </a:p>
        </p:txBody>
      </p:sp>
    </p:spTree>
    <p:extLst>
      <p:ext uri="{BB962C8B-B14F-4D97-AF65-F5344CB8AC3E}">
        <p14:creationId xmlns:p14="http://schemas.microsoft.com/office/powerpoint/2010/main" val="1705349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Question Two</a:t>
            </a:r>
            <a:endParaRPr lang="en-GB" dirty="0"/>
          </a:p>
        </p:txBody>
      </p:sp>
      <p:sp>
        <p:nvSpPr>
          <p:cNvPr id="4" name="Content Placeholder 3"/>
          <p:cNvSpPr txBox="1">
            <a:spLocks noGrp="1"/>
          </p:cNvSpPr>
          <p:nvPr>
            <p:ph idx="1"/>
          </p:nvPr>
        </p:nvSpPr>
        <p:spPr>
          <a:xfrm>
            <a:off x="457200" y="1600200"/>
            <a:ext cx="6511654" cy="2591479"/>
          </a:xfrm>
          <a:prstGeom prst="rect">
            <a:avLst/>
          </a:prstGeom>
          <a:noFill/>
        </p:spPr>
        <p:txBody>
          <a:bodyPr wrap="none" rtlCol="0">
            <a:spAutoFit/>
          </a:bodyPr>
          <a:lstStyle/>
          <a:p>
            <a:pPr marL="0" lvl="0" indent="0">
              <a:buNone/>
            </a:pPr>
            <a:r>
              <a:rPr lang="en-GB" sz="2800" dirty="0"/>
              <a:t>The Prologue may have been useful to give:</a:t>
            </a:r>
          </a:p>
          <a:p>
            <a:pPr marL="0" lvl="0" indent="0">
              <a:buNone/>
            </a:pPr>
            <a:r>
              <a:rPr lang="en-GB" sz="2800" dirty="0" smtClean="0"/>
              <a:t>a) the </a:t>
            </a:r>
            <a:r>
              <a:rPr lang="en-GB" sz="2800" dirty="0"/>
              <a:t>audience time to go to the loo</a:t>
            </a:r>
          </a:p>
          <a:p>
            <a:pPr marL="0" lvl="0" indent="0">
              <a:buNone/>
            </a:pPr>
            <a:r>
              <a:rPr lang="en-GB" sz="2800" dirty="0" smtClean="0"/>
              <a:t>b) an </a:t>
            </a:r>
            <a:r>
              <a:rPr lang="en-GB" sz="2800" dirty="0"/>
              <a:t>overview of the plot</a:t>
            </a:r>
          </a:p>
          <a:p>
            <a:pPr marL="0" lvl="0" indent="0">
              <a:buNone/>
            </a:pPr>
            <a:r>
              <a:rPr lang="en-GB" sz="2800" dirty="0" smtClean="0"/>
              <a:t>c) off </a:t>
            </a:r>
            <a:r>
              <a:rPr lang="en-GB" sz="2800" dirty="0"/>
              <a:t>gas</a:t>
            </a:r>
          </a:p>
          <a:p>
            <a:pPr marL="0" indent="0">
              <a:buNone/>
            </a:pPr>
            <a:endParaRPr lang="en-US" sz="2800" dirty="0">
              <a:solidFill>
                <a:srgbClr val="000090"/>
              </a:solidFill>
            </a:endParaRPr>
          </a:p>
        </p:txBody>
      </p:sp>
    </p:spTree>
    <p:extLst>
      <p:ext uri="{BB962C8B-B14F-4D97-AF65-F5344CB8AC3E}">
        <p14:creationId xmlns:p14="http://schemas.microsoft.com/office/powerpoint/2010/main" val="2002723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This term we will be studying</a:t>
            </a:r>
            <a:endParaRPr lang="en-GB" dirty="0"/>
          </a:p>
        </p:txBody>
      </p:sp>
      <p:sp>
        <p:nvSpPr>
          <p:cNvPr id="3" name="Content Placeholder 2"/>
          <p:cNvSpPr>
            <a:spLocks noGrp="1"/>
          </p:cNvSpPr>
          <p:nvPr>
            <p:ph idx="1"/>
          </p:nvPr>
        </p:nvSpPr>
        <p:spPr>
          <a:xfrm>
            <a:off x="41606" y="1124744"/>
            <a:ext cx="8712968" cy="4525963"/>
          </a:xfrm>
        </p:spPr>
        <p:txBody>
          <a:bodyPr/>
          <a:lstStyle/>
          <a:p>
            <a:pPr marL="0" indent="0" algn="ctr">
              <a:buNone/>
            </a:pPr>
            <a:r>
              <a:rPr lang="en-GB" i="1" dirty="0" smtClean="0"/>
              <a:t>Romeo and Juliet </a:t>
            </a:r>
            <a:r>
              <a:rPr lang="en-GB" dirty="0" smtClean="0"/>
              <a:t>by William Shakespeare</a:t>
            </a:r>
          </a:p>
          <a:p>
            <a:pPr marL="0" indent="0" algn="ctr">
              <a:buNone/>
            </a:pPr>
            <a:endParaRPr lang="en-GB" dirty="0"/>
          </a:p>
          <a:p>
            <a:pPr marL="0" indent="0">
              <a:buNone/>
            </a:pPr>
            <a:r>
              <a:rPr lang="en-GB" dirty="0" smtClean="0">
                <a:solidFill>
                  <a:srgbClr val="FF0000"/>
                </a:solidFill>
              </a:rPr>
              <a:t>What do you know </a:t>
            </a:r>
          </a:p>
          <a:p>
            <a:pPr marL="0" indent="0">
              <a:buNone/>
            </a:pPr>
            <a:r>
              <a:rPr lang="en-GB" dirty="0" smtClean="0">
                <a:solidFill>
                  <a:srgbClr val="FF0000"/>
                </a:solidFill>
              </a:rPr>
              <a:t>about Shakespeare?</a:t>
            </a:r>
            <a:endParaRPr lang="en-GB" dirty="0">
              <a:solidFill>
                <a:srgbClr val="FF0000"/>
              </a:solidFill>
            </a:endParaRPr>
          </a:p>
        </p:txBody>
      </p:sp>
      <p:pic>
        <p:nvPicPr>
          <p:cNvPr id="1026" name="Picture 2" descr="https://myhistorycafe.files.wordpress.com/2015/11/romeo_and_julia_still_04.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109581"/>
            <a:ext cx="3855112" cy="25202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ublic.wsu.edu/~delahoyd/shakespeare/rj30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411247"/>
            <a:ext cx="3275856" cy="4223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52973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Question Three</a:t>
            </a:r>
            <a:endParaRPr lang="en-GB" dirty="0"/>
          </a:p>
        </p:txBody>
      </p:sp>
      <p:sp>
        <p:nvSpPr>
          <p:cNvPr id="3" name="Content Placeholder 2"/>
          <p:cNvSpPr>
            <a:spLocks noGrp="1"/>
          </p:cNvSpPr>
          <p:nvPr>
            <p:ph idx="1"/>
          </p:nvPr>
        </p:nvSpPr>
        <p:spPr/>
        <p:txBody>
          <a:bodyPr/>
          <a:lstStyle/>
          <a:p>
            <a:pPr marL="0" lvl="0" indent="0">
              <a:buNone/>
            </a:pPr>
            <a:r>
              <a:rPr lang="en-GB" dirty="0"/>
              <a:t>Romeo and Juliet is mainly about:</a:t>
            </a:r>
          </a:p>
          <a:p>
            <a:pPr marL="0" lvl="0" indent="0">
              <a:buNone/>
            </a:pPr>
            <a:r>
              <a:rPr lang="en-GB" dirty="0" smtClean="0"/>
              <a:t>a) Two </a:t>
            </a:r>
            <a:r>
              <a:rPr lang="en-GB" dirty="0"/>
              <a:t>arguing families</a:t>
            </a:r>
          </a:p>
          <a:p>
            <a:pPr marL="0" lvl="0" indent="0">
              <a:buNone/>
            </a:pPr>
            <a:r>
              <a:rPr lang="en-GB" dirty="0" smtClean="0"/>
              <a:t>b) Two </a:t>
            </a:r>
            <a:r>
              <a:rPr lang="en-GB" dirty="0"/>
              <a:t>lovers who fall in love</a:t>
            </a:r>
          </a:p>
          <a:p>
            <a:pPr marL="0" lvl="0" indent="0">
              <a:buNone/>
            </a:pPr>
            <a:r>
              <a:rPr lang="en-GB" dirty="0" smtClean="0"/>
              <a:t>c) A </a:t>
            </a:r>
            <a:r>
              <a:rPr lang="en-GB" dirty="0"/>
              <a:t>historical account of a civil war</a:t>
            </a:r>
          </a:p>
          <a:p>
            <a:pPr marL="0" indent="0">
              <a:buNone/>
            </a:pPr>
            <a:endParaRPr lang="en-GB" dirty="0"/>
          </a:p>
        </p:txBody>
      </p:sp>
    </p:spTree>
    <p:extLst>
      <p:ext uri="{BB962C8B-B14F-4D97-AF65-F5344CB8AC3E}">
        <p14:creationId xmlns:p14="http://schemas.microsoft.com/office/powerpoint/2010/main" val="3805844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Question Four</a:t>
            </a:r>
            <a:endParaRPr lang="en-GB" dirty="0"/>
          </a:p>
        </p:txBody>
      </p:sp>
      <p:sp>
        <p:nvSpPr>
          <p:cNvPr id="3" name="Content Placeholder 2"/>
          <p:cNvSpPr>
            <a:spLocks noGrp="1"/>
          </p:cNvSpPr>
          <p:nvPr>
            <p:ph idx="1"/>
          </p:nvPr>
        </p:nvSpPr>
        <p:spPr/>
        <p:txBody>
          <a:bodyPr/>
          <a:lstStyle/>
          <a:p>
            <a:pPr marL="0" lvl="0" indent="0">
              <a:buNone/>
            </a:pPr>
            <a:r>
              <a:rPr lang="en-GB" dirty="0"/>
              <a:t>The rhyme in the Prologue was used by Shakespeare because</a:t>
            </a:r>
          </a:p>
          <a:p>
            <a:pPr marL="0" lvl="0" indent="0">
              <a:buNone/>
            </a:pPr>
            <a:r>
              <a:rPr lang="en-GB" dirty="0" smtClean="0"/>
              <a:t>a) That </a:t>
            </a:r>
            <a:r>
              <a:rPr lang="en-GB" dirty="0"/>
              <a:t>is how Elizabethans spoke in the late 1500s</a:t>
            </a:r>
          </a:p>
          <a:p>
            <a:pPr marL="0" lvl="0" indent="0">
              <a:buNone/>
            </a:pPr>
            <a:r>
              <a:rPr lang="en-GB" dirty="0" smtClean="0"/>
              <a:t>b) Creates </a:t>
            </a:r>
            <a:r>
              <a:rPr lang="en-GB" dirty="0"/>
              <a:t>rhythm and gets the audience listening</a:t>
            </a:r>
          </a:p>
          <a:p>
            <a:pPr marL="0" lvl="0" indent="0">
              <a:buNone/>
            </a:pPr>
            <a:r>
              <a:rPr lang="en-GB" dirty="0" smtClean="0"/>
              <a:t>c) Was </a:t>
            </a:r>
            <a:r>
              <a:rPr lang="en-GB" dirty="0"/>
              <a:t>fashionable in the late 1500s</a:t>
            </a:r>
          </a:p>
          <a:p>
            <a:pPr marL="0" indent="0">
              <a:buNone/>
            </a:pPr>
            <a:endParaRPr lang="en-GB" dirty="0"/>
          </a:p>
        </p:txBody>
      </p:sp>
    </p:spTree>
    <p:extLst>
      <p:ext uri="{BB962C8B-B14F-4D97-AF65-F5344CB8AC3E}">
        <p14:creationId xmlns:p14="http://schemas.microsoft.com/office/powerpoint/2010/main" val="2470754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1143000"/>
          </a:xfrm>
          <a:solidFill>
            <a:schemeClr val="accent4">
              <a:lumMod val="60000"/>
              <a:lumOff val="40000"/>
            </a:schemeClr>
          </a:solidFill>
        </p:spPr>
        <p:txBody>
          <a:bodyPr/>
          <a:lstStyle/>
          <a:p>
            <a:r>
              <a:rPr lang="en-GB" dirty="0" smtClean="0"/>
              <a:t>Question Five</a:t>
            </a:r>
            <a:endParaRPr lang="en-GB" dirty="0"/>
          </a:p>
        </p:txBody>
      </p:sp>
      <p:sp>
        <p:nvSpPr>
          <p:cNvPr id="3" name="Content Placeholder 2"/>
          <p:cNvSpPr>
            <a:spLocks noGrp="1"/>
          </p:cNvSpPr>
          <p:nvPr>
            <p:ph idx="1"/>
          </p:nvPr>
        </p:nvSpPr>
        <p:spPr/>
        <p:txBody>
          <a:bodyPr/>
          <a:lstStyle/>
          <a:p>
            <a:pPr marL="0" lvl="0" indent="0">
              <a:buNone/>
            </a:pPr>
            <a:r>
              <a:rPr lang="en-GB" dirty="0"/>
              <a:t>The length of the Prologue is 14 lines so that:</a:t>
            </a:r>
          </a:p>
          <a:p>
            <a:pPr marL="0" lvl="0" indent="0">
              <a:buNone/>
            </a:pPr>
            <a:r>
              <a:rPr lang="en-GB" dirty="0" smtClean="0"/>
              <a:t>a) The </a:t>
            </a:r>
            <a:r>
              <a:rPr lang="en-GB" dirty="0"/>
              <a:t>audience wouldn’t get bored</a:t>
            </a:r>
          </a:p>
          <a:p>
            <a:pPr marL="0" lvl="0" indent="0">
              <a:buNone/>
            </a:pPr>
            <a:r>
              <a:rPr lang="en-GB" dirty="0" smtClean="0"/>
              <a:t>b) It </a:t>
            </a:r>
            <a:r>
              <a:rPr lang="en-GB" dirty="0"/>
              <a:t>gives just enough information to create interest</a:t>
            </a:r>
          </a:p>
          <a:p>
            <a:pPr marL="0" lvl="0" indent="0">
              <a:buNone/>
            </a:pPr>
            <a:r>
              <a:rPr lang="en-GB" dirty="0" smtClean="0"/>
              <a:t>c) The </a:t>
            </a:r>
            <a:r>
              <a:rPr lang="en-GB" dirty="0"/>
              <a:t>actor reading it out could memorise it correctly.</a:t>
            </a:r>
          </a:p>
          <a:p>
            <a:pPr marL="0" indent="0">
              <a:buNone/>
            </a:pPr>
            <a:endParaRPr lang="en-GB" dirty="0"/>
          </a:p>
        </p:txBody>
      </p:sp>
    </p:spTree>
    <p:extLst>
      <p:ext uri="{BB962C8B-B14F-4D97-AF65-F5344CB8AC3E}">
        <p14:creationId xmlns:p14="http://schemas.microsoft.com/office/powerpoint/2010/main" val="4127392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252520" cy="1143000"/>
          </a:xfrm>
          <a:solidFill>
            <a:schemeClr val="accent4">
              <a:lumMod val="60000"/>
              <a:lumOff val="40000"/>
            </a:schemeClr>
          </a:solidFill>
        </p:spPr>
        <p:txBody>
          <a:bodyPr/>
          <a:lstStyle/>
          <a:p>
            <a:r>
              <a:rPr lang="en-GB" dirty="0" smtClean="0"/>
              <a:t>Question Six</a:t>
            </a:r>
            <a:endParaRPr lang="en-GB" dirty="0"/>
          </a:p>
        </p:txBody>
      </p:sp>
      <p:sp>
        <p:nvSpPr>
          <p:cNvPr id="3" name="Content Placeholder 2"/>
          <p:cNvSpPr>
            <a:spLocks noGrp="1"/>
          </p:cNvSpPr>
          <p:nvPr>
            <p:ph idx="1"/>
          </p:nvPr>
        </p:nvSpPr>
        <p:spPr/>
        <p:txBody>
          <a:bodyPr/>
          <a:lstStyle/>
          <a:p>
            <a:pPr marL="0" lvl="0" indent="0">
              <a:buNone/>
            </a:pPr>
            <a:r>
              <a:rPr lang="en-GB" dirty="0"/>
              <a:t>The last two lines rhyme in the Prologue</a:t>
            </a:r>
          </a:p>
          <a:p>
            <a:pPr marL="0" lvl="0" indent="0">
              <a:buNone/>
            </a:pPr>
            <a:r>
              <a:rPr lang="en-GB" dirty="0" smtClean="0"/>
              <a:t>a) To </a:t>
            </a:r>
            <a:r>
              <a:rPr lang="en-GB" dirty="0"/>
              <a:t>give a satisfying feel for the audience</a:t>
            </a:r>
          </a:p>
          <a:p>
            <a:pPr marL="0" lvl="0" indent="0">
              <a:buNone/>
            </a:pPr>
            <a:r>
              <a:rPr lang="en-GB" dirty="0" smtClean="0"/>
              <a:t>b) To </a:t>
            </a:r>
            <a:r>
              <a:rPr lang="en-GB" dirty="0"/>
              <a:t>poke fun at the audience</a:t>
            </a:r>
          </a:p>
          <a:p>
            <a:pPr marL="0" lvl="0" indent="0">
              <a:buNone/>
            </a:pPr>
            <a:r>
              <a:rPr lang="en-GB" dirty="0" smtClean="0"/>
              <a:t>c) To </a:t>
            </a:r>
            <a:r>
              <a:rPr lang="en-GB" dirty="0"/>
              <a:t>tell the audience the play is about to begin</a:t>
            </a:r>
          </a:p>
          <a:p>
            <a:pPr marL="0" indent="0">
              <a:buNone/>
            </a:pPr>
            <a:endParaRPr lang="en-GB" dirty="0"/>
          </a:p>
        </p:txBody>
      </p:sp>
    </p:spTree>
    <p:extLst>
      <p:ext uri="{BB962C8B-B14F-4D97-AF65-F5344CB8AC3E}">
        <p14:creationId xmlns:p14="http://schemas.microsoft.com/office/powerpoint/2010/main" val="6249826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26974" y="73371"/>
            <a:ext cx="6032727" cy="1003478"/>
          </a:xfrm>
        </p:spPr>
        <p:txBody>
          <a:bodyPr>
            <a:normAutofit/>
          </a:bodyPr>
          <a:lstStyle/>
          <a:p>
            <a:r>
              <a:rPr lang="en-US" sz="3200" u="sng" dirty="0" smtClean="0"/>
              <a:t>Friday 15</a:t>
            </a:r>
            <a:r>
              <a:rPr lang="en-US" sz="3200" u="sng" baseline="30000" dirty="0" smtClean="0"/>
              <a:t>th</a:t>
            </a:r>
            <a:r>
              <a:rPr lang="en-US" sz="3200" u="sng" dirty="0" smtClean="0"/>
              <a:t> January 2016</a:t>
            </a:r>
            <a:endParaRPr lang="en-US" sz="3200" u="sng" dirty="0"/>
          </a:p>
        </p:txBody>
      </p:sp>
      <p:sp>
        <p:nvSpPr>
          <p:cNvPr id="3" name="Subtitle 2"/>
          <p:cNvSpPr>
            <a:spLocks noGrp="1"/>
          </p:cNvSpPr>
          <p:nvPr>
            <p:ph type="subTitle" idx="1"/>
          </p:nvPr>
        </p:nvSpPr>
        <p:spPr>
          <a:xfrm>
            <a:off x="1371600" y="1373555"/>
            <a:ext cx="6400800" cy="724917"/>
          </a:xfrm>
          <a:solidFill>
            <a:schemeClr val="accent3">
              <a:lumMod val="60000"/>
              <a:lumOff val="40000"/>
            </a:schemeClr>
          </a:solidFill>
        </p:spPr>
        <p:txBody>
          <a:bodyPr/>
          <a:lstStyle/>
          <a:p>
            <a:r>
              <a:rPr lang="en-US" u="sng" dirty="0" smtClean="0">
                <a:solidFill>
                  <a:schemeClr val="tx1"/>
                </a:solidFill>
              </a:rPr>
              <a:t>Silent Reading</a:t>
            </a:r>
            <a:endParaRPr lang="en-US" u="sng" dirty="0">
              <a:solidFill>
                <a:schemeClr val="tx1"/>
              </a:solidFill>
            </a:endParaRPr>
          </a:p>
        </p:txBody>
      </p:sp>
      <p:pic>
        <p:nvPicPr>
          <p:cNvPr id="4" name="Picture 3"/>
          <p:cNvPicPr>
            <a:picLocks noChangeAspect="1"/>
          </p:cNvPicPr>
          <p:nvPr/>
        </p:nvPicPr>
        <p:blipFill>
          <a:blip r:embed="rId2"/>
          <a:stretch>
            <a:fillRect/>
          </a:stretch>
        </p:blipFill>
        <p:spPr>
          <a:xfrm>
            <a:off x="471714" y="2279967"/>
            <a:ext cx="3748867" cy="4379686"/>
          </a:xfrm>
          <a:prstGeom prst="rect">
            <a:avLst/>
          </a:prstGeom>
        </p:spPr>
      </p:pic>
      <p:sp>
        <p:nvSpPr>
          <p:cNvPr id="5" name="TextBox 4"/>
          <p:cNvSpPr txBox="1"/>
          <p:nvPr/>
        </p:nvSpPr>
        <p:spPr>
          <a:xfrm>
            <a:off x="4501613" y="2756143"/>
            <a:ext cx="4534883" cy="3600986"/>
          </a:xfrm>
          <a:prstGeom prst="rect">
            <a:avLst/>
          </a:prstGeom>
          <a:solidFill>
            <a:schemeClr val="accent6">
              <a:lumMod val="60000"/>
              <a:lumOff val="40000"/>
            </a:schemeClr>
          </a:solidFill>
        </p:spPr>
        <p:txBody>
          <a:bodyPr wrap="square" rtlCol="0">
            <a:spAutoFit/>
          </a:bodyPr>
          <a:lstStyle/>
          <a:p>
            <a:r>
              <a:rPr lang="en-US" sz="2400" dirty="0" smtClean="0"/>
              <a:t>On your tables there should be:</a:t>
            </a:r>
          </a:p>
          <a:p>
            <a:endParaRPr lang="en-US" sz="2400" dirty="0"/>
          </a:p>
          <a:p>
            <a:pPr marL="342900" indent="-342900">
              <a:buAutoNum type="arabicParenR"/>
            </a:pPr>
            <a:r>
              <a:rPr lang="en-US" sz="2400" dirty="0" smtClean="0"/>
              <a:t>English Book</a:t>
            </a:r>
          </a:p>
          <a:p>
            <a:pPr marL="342900" indent="-342900">
              <a:buAutoNum type="arabicParenR"/>
            </a:pPr>
            <a:r>
              <a:rPr lang="en-US" sz="2400" dirty="0" smtClean="0"/>
              <a:t>Reading Book (in your hand)</a:t>
            </a:r>
          </a:p>
          <a:p>
            <a:pPr marL="342900" indent="-342900">
              <a:buAutoNum type="arabicParenR"/>
            </a:pPr>
            <a:r>
              <a:rPr lang="en-US" sz="2400" dirty="0" smtClean="0"/>
              <a:t>Pen</a:t>
            </a:r>
          </a:p>
          <a:p>
            <a:pPr marL="342900" indent="-342900">
              <a:buAutoNum type="arabicParenR"/>
            </a:pPr>
            <a:r>
              <a:rPr lang="en-US" sz="2400" dirty="0" smtClean="0"/>
              <a:t>Planner turned to today’s date</a:t>
            </a:r>
            <a:r>
              <a:rPr lang="en-US" dirty="0" smtClean="0"/>
              <a:t>.</a:t>
            </a:r>
          </a:p>
          <a:p>
            <a:pPr marL="342900" indent="-342900">
              <a:buAutoNum type="arabicParenR"/>
            </a:pPr>
            <a:r>
              <a:rPr lang="en-US" sz="2400" u="sng" dirty="0" smtClean="0"/>
              <a:t>HOMEWORK: </a:t>
            </a:r>
            <a:r>
              <a:rPr lang="en-US" sz="2400" dirty="0" err="1" smtClean="0"/>
              <a:t>Karim</a:t>
            </a:r>
            <a:r>
              <a:rPr lang="en-US" sz="2400" dirty="0" smtClean="0"/>
              <a:t>, </a:t>
            </a:r>
            <a:r>
              <a:rPr lang="en-US" sz="2400" dirty="0" err="1" smtClean="0"/>
              <a:t>Donville</a:t>
            </a:r>
            <a:r>
              <a:rPr lang="en-US" sz="2400" dirty="0" smtClean="0"/>
              <a:t>, </a:t>
            </a:r>
            <a:r>
              <a:rPr lang="en-US" sz="2400" dirty="0" err="1" smtClean="0"/>
              <a:t>Jevon</a:t>
            </a:r>
            <a:r>
              <a:rPr lang="en-US" sz="2400" dirty="0" smtClean="0"/>
              <a:t>, Jade,</a:t>
            </a:r>
            <a:endParaRPr lang="en-US" sz="2400" u="sng" dirty="0" smtClean="0"/>
          </a:p>
          <a:p>
            <a:endParaRPr lang="en-US" dirty="0"/>
          </a:p>
          <a:p>
            <a:endParaRPr lang="en-US" dirty="0"/>
          </a:p>
        </p:txBody>
      </p:sp>
    </p:spTree>
    <p:extLst>
      <p:ext uri="{BB962C8B-B14F-4D97-AF65-F5344CB8AC3E}">
        <p14:creationId xmlns:p14="http://schemas.microsoft.com/office/powerpoint/2010/main" val="3635526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Key Challenge</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Friday 15</a:t>
            </a:r>
            <a:r>
              <a:rPr lang="en-US" u="sng" baseline="30000" dirty="0" smtClean="0"/>
              <a:t>th</a:t>
            </a:r>
            <a:r>
              <a:rPr lang="en-US" u="sng" dirty="0" smtClean="0"/>
              <a:t> January 2016</a:t>
            </a:r>
            <a:endParaRPr lang="en-US" u="sng" dirty="0"/>
          </a:p>
        </p:txBody>
      </p:sp>
      <p:sp>
        <p:nvSpPr>
          <p:cNvPr id="7" name="TextBox 6"/>
          <p:cNvSpPr txBox="1"/>
          <p:nvPr/>
        </p:nvSpPr>
        <p:spPr>
          <a:xfrm>
            <a:off x="0" y="2492896"/>
            <a:ext cx="9144000" cy="3046988"/>
          </a:xfrm>
          <a:prstGeom prst="rect">
            <a:avLst/>
          </a:prstGeom>
          <a:noFill/>
          <a:ln>
            <a:solidFill>
              <a:srgbClr val="000000"/>
            </a:solidFill>
          </a:ln>
        </p:spPr>
        <p:txBody>
          <a:bodyPr wrap="square" rtlCol="0">
            <a:spAutoFit/>
          </a:bodyPr>
          <a:lstStyle/>
          <a:p>
            <a:pPr algn="ctr"/>
            <a:r>
              <a:rPr lang="en-US" sz="3200" u="sng" dirty="0" smtClean="0"/>
              <a:t>Starter</a:t>
            </a:r>
          </a:p>
          <a:p>
            <a:pPr algn="ctr"/>
            <a:endParaRPr lang="en-US" sz="3200" dirty="0" smtClean="0"/>
          </a:p>
          <a:p>
            <a:pPr algn="ctr"/>
            <a:r>
              <a:rPr lang="en-US" sz="3200" dirty="0" smtClean="0"/>
              <a:t>The prologue tells ‘the whole story’ of Romeo and Juliet.</a:t>
            </a:r>
          </a:p>
          <a:p>
            <a:pPr algn="ctr"/>
            <a:endParaRPr lang="en-US" sz="3200" dirty="0"/>
          </a:p>
          <a:p>
            <a:pPr algn="ctr"/>
            <a:r>
              <a:rPr lang="en-US" sz="3200" dirty="0" smtClean="0"/>
              <a:t>Do you think this is a good way to start a play?</a:t>
            </a:r>
            <a:endParaRPr lang="en-US" sz="3200" dirty="0"/>
          </a:p>
        </p:txBody>
      </p:sp>
    </p:spTree>
    <p:extLst>
      <p:ext uri="{BB962C8B-B14F-4D97-AF65-F5344CB8AC3E}">
        <p14:creationId xmlns:p14="http://schemas.microsoft.com/office/powerpoint/2010/main" val="89873716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143000"/>
          </a:xfrm>
          <a:solidFill>
            <a:schemeClr val="accent4">
              <a:lumMod val="60000"/>
              <a:lumOff val="40000"/>
            </a:schemeClr>
          </a:solidFill>
        </p:spPr>
        <p:txBody>
          <a:bodyPr/>
          <a:lstStyle/>
          <a:p>
            <a:pPr algn="l"/>
            <a:r>
              <a:rPr lang="en-GB" u="sng" dirty="0" smtClean="0"/>
              <a:t>Key Challenge</a:t>
            </a:r>
            <a:endParaRPr lang="en-GB" u="sng" dirty="0"/>
          </a:p>
        </p:txBody>
      </p:sp>
      <p:sp>
        <p:nvSpPr>
          <p:cNvPr id="3" name="Content Placeholder 2"/>
          <p:cNvSpPr>
            <a:spLocks noGrp="1"/>
          </p:cNvSpPr>
          <p:nvPr>
            <p:ph idx="1"/>
          </p:nvPr>
        </p:nvSpPr>
        <p:spPr>
          <a:xfrm>
            <a:off x="323528" y="1412776"/>
            <a:ext cx="2808312" cy="5256584"/>
          </a:xfrm>
          <a:solidFill>
            <a:srgbClr val="92D050"/>
          </a:solidFill>
          <a:ln>
            <a:solidFill>
              <a:schemeClr val="tx1"/>
            </a:solidFill>
          </a:ln>
        </p:spPr>
        <p:txBody>
          <a:bodyPr>
            <a:normAutofit fontScale="92500" lnSpcReduction="20000"/>
          </a:bodyPr>
          <a:lstStyle/>
          <a:p>
            <a:pPr marL="0" indent="0">
              <a:buNone/>
            </a:pPr>
            <a:r>
              <a:rPr lang="en-GB" dirty="0" smtClean="0"/>
              <a:t>‘The prologue gives away the ending and so spoils the play’. What does the audience learn about the play from the prologue?</a:t>
            </a:r>
          </a:p>
          <a:p>
            <a:pPr marL="0" indent="0">
              <a:buNone/>
            </a:pPr>
            <a:endParaRPr lang="en-GB" dirty="0"/>
          </a:p>
          <a:p>
            <a:pPr marL="0" indent="0">
              <a:buNone/>
            </a:pPr>
            <a:r>
              <a:rPr lang="en-GB" dirty="0" smtClean="0">
                <a:solidFill>
                  <a:srgbClr val="FF0000"/>
                </a:solidFill>
              </a:rPr>
              <a:t>Challenge: How effective is it as an introduction?</a:t>
            </a:r>
          </a:p>
          <a:p>
            <a:pPr marL="0" indent="0">
              <a:buNone/>
            </a:pPr>
            <a:endParaRPr lang="en-GB" dirty="0">
              <a:solidFill>
                <a:srgbClr val="FF0000"/>
              </a:solidFill>
            </a:endParaRPr>
          </a:p>
        </p:txBody>
      </p:sp>
      <p:sp>
        <p:nvSpPr>
          <p:cNvPr id="4" name="TextBox 3"/>
          <p:cNvSpPr txBox="1"/>
          <p:nvPr/>
        </p:nvSpPr>
        <p:spPr>
          <a:xfrm>
            <a:off x="3563888" y="1484784"/>
            <a:ext cx="4608512" cy="4801314"/>
          </a:xfrm>
          <a:prstGeom prst="rect">
            <a:avLst/>
          </a:prstGeom>
          <a:noFill/>
        </p:spPr>
        <p:txBody>
          <a:bodyPr wrap="square" rtlCol="0">
            <a:spAutoFit/>
          </a:bodyPr>
          <a:lstStyle/>
          <a:p>
            <a:r>
              <a:rPr lang="en-GB" dirty="0" smtClean="0">
                <a:solidFill>
                  <a:schemeClr val="accent6">
                    <a:lumMod val="75000"/>
                  </a:schemeClr>
                </a:solidFill>
              </a:rPr>
              <a:t>From the prologue of William Shakespeare’s Romeo and Juliet we are told several things. </a:t>
            </a:r>
          </a:p>
          <a:p>
            <a:r>
              <a:rPr lang="en-GB" dirty="0"/>
              <a:t> </a:t>
            </a:r>
            <a:r>
              <a:rPr lang="en-GB" dirty="0" smtClean="0"/>
              <a:t>   </a:t>
            </a:r>
            <a:r>
              <a:rPr lang="en-GB" dirty="0" smtClean="0">
                <a:solidFill>
                  <a:srgbClr val="FF0000"/>
                </a:solidFill>
              </a:rPr>
              <a:t>Firstly</a:t>
            </a:r>
            <a:r>
              <a:rPr lang="en-GB" dirty="0" smtClean="0">
                <a:solidFill>
                  <a:srgbClr val="002060"/>
                </a:solidFill>
              </a:rPr>
              <a:t>, we are told that it involves two families in Verona who are both equally proud</a:t>
            </a:r>
            <a:r>
              <a:rPr lang="en-GB" dirty="0" smtClean="0"/>
              <a:t>. Shakespeare writes, ‘</a:t>
            </a:r>
            <a:r>
              <a:rPr lang="en-GB" b="1" dirty="0" smtClean="0"/>
              <a:t>Two households, both like in dignity/ In fair Verona, where we lay our scene</a:t>
            </a:r>
            <a:r>
              <a:rPr lang="en-GB" dirty="0" smtClean="0"/>
              <a:t>’. As such, we know from the start that this is a story about two rival families. </a:t>
            </a:r>
            <a:r>
              <a:rPr lang="en-GB" dirty="0" smtClean="0">
                <a:solidFill>
                  <a:srgbClr val="7030A0"/>
                </a:solidFill>
              </a:rPr>
              <a:t>Shakespeare has chosen Verona as the location for his story because of the </a:t>
            </a:r>
            <a:r>
              <a:rPr lang="en-GB" dirty="0" err="1" smtClean="0">
                <a:solidFill>
                  <a:srgbClr val="7030A0"/>
                </a:solidFill>
              </a:rPr>
              <a:t>firey</a:t>
            </a:r>
            <a:r>
              <a:rPr lang="en-GB" dirty="0" smtClean="0">
                <a:solidFill>
                  <a:srgbClr val="7030A0"/>
                </a:solidFill>
              </a:rPr>
              <a:t>-nature and ‘exotic’ associations a contemporary audience would have with Italy’s city, Verona</a:t>
            </a:r>
            <a:r>
              <a:rPr lang="en-GB" dirty="0" smtClean="0"/>
              <a:t>. </a:t>
            </a:r>
            <a:r>
              <a:rPr lang="en-GB" dirty="0" smtClean="0">
                <a:solidFill>
                  <a:schemeClr val="accent5">
                    <a:lumMod val="75000"/>
                  </a:schemeClr>
                </a:solidFill>
              </a:rPr>
              <a:t>From this I can infer that both families are highly strung and will be involved in ‘</a:t>
            </a:r>
            <a:r>
              <a:rPr lang="en-GB" b="1" dirty="0" smtClean="0">
                <a:solidFill>
                  <a:schemeClr val="accent5">
                    <a:lumMod val="75000"/>
                  </a:schemeClr>
                </a:solidFill>
              </a:rPr>
              <a:t>new mutiny</a:t>
            </a:r>
            <a:r>
              <a:rPr lang="en-GB" dirty="0" smtClean="0">
                <a:solidFill>
                  <a:schemeClr val="accent5">
                    <a:lumMod val="75000"/>
                  </a:schemeClr>
                </a:solidFill>
              </a:rPr>
              <a:t>’.  In other words, Shakespeare means fighting in the city streets.</a:t>
            </a:r>
          </a:p>
          <a:p>
            <a:r>
              <a:rPr lang="en-GB" dirty="0"/>
              <a:t> </a:t>
            </a:r>
            <a:r>
              <a:rPr lang="en-GB" dirty="0" smtClean="0"/>
              <a:t>   </a:t>
            </a:r>
            <a:endParaRPr lang="en-GB" dirty="0"/>
          </a:p>
        </p:txBody>
      </p:sp>
      <p:sp>
        <p:nvSpPr>
          <p:cNvPr id="5" name="TextBox 4"/>
          <p:cNvSpPr txBox="1"/>
          <p:nvPr/>
        </p:nvSpPr>
        <p:spPr>
          <a:xfrm>
            <a:off x="7812360" y="1700808"/>
            <a:ext cx="1411284" cy="307777"/>
          </a:xfrm>
          <a:prstGeom prst="rect">
            <a:avLst/>
          </a:prstGeom>
          <a:noFill/>
          <a:ln>
            <a:solidFill>
              <a:schemeClr val="accent6">
                <a:lumMod val="75000"/>
              </a:schemeClr>
            </a:solidFill>
          </a:ln>
        </p:spPr>
        <p:txBody>
          <a:bodyPr wrap="none" rtlCol="0">
            <a:spAutoFit/>
          </a:bodyPr>
          <a:lstStyle/>
          <a:p>
            <a:r>
              <a:rPr lang="en-GB" sz="1400" dirty="0" smtClean="0">
                <a:solidFill>
                  <a:schemeClr val="accent6">
                    <a:lumMod val="75000"/>
                  </a:schemeClr>
                </a:solidFill>
              </a:rPr>
              <a:t>Answer question</a:t>
            </a:r>
            <a:endParaRPr lang="en-GB" sz="1400" dirty="0">
              <a:solidFill>
                <a:schemeClr val="accent6">
                  <a:lumMod val="75000"/>
                </a:schemeClr>
              </a:solidFill>
            </a:endParaRPr>
          </a:p>
        </p:txBody>
      </p:sp>
      <p:sp>
        <p:nvSpPr>
          <p:cNvPr id="6" name="TextBox 5"/>
          <p:cNvSpPr txBox="1"/>
          <p:nvPr/>
        </p:nvSpPr>
        <p:spPr>
          <a:xfrm>
            <a:off x="3139052" y="2000459"/>
            <a:ext cx="478016" cy="307777"/>
          </a:xfrm>
          <a:prstGeom prst="rect">
            <a:avLst/>
          </a:prstGeom>
          <a:noFill/>
          <a:ln>
            <a:solidFill>
              <a:srgbClr val="FF0000"/>
            </a:solidFill>
          </a:ln>
        </p:spPr>
        <p:txBody>
          <a:bodyPr wrap="none" rtlCol="0">
            <a:spAutoFit/>
          </a:bodyPr>
          <a:lstStyle/>
          <a:p>
            <a:r>
              <a:rPr lang="en-GB" sz="1400" dirty="0" smtClean="0">
                <a:solidFill>
                  <a:srgbClr val="FF0000"/>
                </a:solidFill>
              </a:rPr>
              <a:t>Link</a:t>
            </a:r>
            <a:endParaRPr lang="en-GB" sz="1400" dirty="0">
              <a:solidFill>
                <a:srgbClr val="FF0000"/>
              </a:solidFill>
            </a:endParaRPr>
          </a:p>
        </p:txBody>
      </p:sp>
      <p:sp>
        <p:nvSpPr>
          <p:cNvPr id="7" name="TextBox 6"/>
          <p:cNvSpPr txBox="1"/>
          <p:nvPr/>
        </p:nvSpPr>
        <p:spPr>
          <a:xfrm>
            <a:off x="8172399" y="2253342"/>
            <a:ext cx="564129" cy="307777"/>
          </a:xfrm>
          <a:prstGeom prst="rect">
            <a:avLst/>
          </a:prstGeom>
          <a:noFill/>
          <a:ln>
            <a:solidFill>
              <a:srgbClr val="002060"/>
            </a:solidFill>
          </a:ln>
        </p:spPr>
        <p:txBody>
          <a:bodyPr wrap="none" rtlCol="0">
            <a:spAutoFit/>
          </a:bodyPr>
          <a:lstStyle/>
          <a:p>
            <a:r>
              <a:rPr lang="en-GB" sz="1400" dirty="0" smtClean="0">
                <a:solidFill>
                  <a:srgbClr val="002060"/>
                </a:solidFill>
              </a:rPr>
              <a:t>Point</a:t>
            </a:r>
            <a:endParaRPr lang="en-GB" sz="1400" dirty="0">
              <a:solidFill>
                <a:srgbClr val="002060"/>
              </a:solidFill>
            </a:endParaRPr>
          </a:p>
        </p:txBody>
      </p:sp>
      <p:sp>
        <p:nvSpPr>
          <p:cNvPr id="8" name="TextBox 7"/>
          <p:cNvSpPr txBox="1"/>
          <p:nvPr/>
        </p:nvSpPr>
        <p:spPr>
          <a:xfrm>
            <a:off x="8129181" y="2780927"/>
            <a:ext cx="650563" cy="307777"/>
          </a:xfrm>
          <a:prstGeom prst="rect">
            <a:avLst/>
          </a:prstGeom>
          <a:noFill/>
          <a:ln>
            <a:solidFill>
              <a:schemeClr val="tx1"/>
            </a:solidFill>
          </a:ln>
        </p:spPr>
        <p:txBody>
          <a:bodyPr wrap="none" rtlCol="0">
            <a:spAutoFit/>
          </a:bodyPr>
          <a:lstStyle/>
          <a:p>
            <a:r>
              <a:rPr lang="en-GB" sz="1400" b="1" dirty="0" smtClean="0"/>
              <a:t>Quote</a:t>
            </a:r>
            <a:endParaRPr lang="en-GB" sz="1400" b="1" dirty="0"/>
          </a:p>
        </p:txBody>
      </p:sp>
      <p:sp>
        <p:nvSpPr>
          <p:cNvPr id="9" name="TextBox 8"/>
          <p:cNvSpPr txBox="1"/>
          <p:nvPr/>
        </p:nvSpPr>
        <p:spPr>
          <a:xfrm>
            <a:off x="7788642" y="3212976"/>
            <a:ext cx="1331640" cy="523220"/>
          </a:xfrm>
          <a:prstGeom prst="rect">
            <a:avLst/>
          </a:prstGeom>
          <a:noFill/>
          <a:ln>
            <a:solidFill>
              <a:schemeClr val="tx1"/>
            </a:solidFill>
          </a:ln>
        </p:spPr>
        <p:txBody>
          <a:bodyPr wrap="square" rtlCol="0">
            <a:spAutoFit/>
          </a:bodyPr>
          <a:lstStyle/>
          <a:p>
            <a:r>
              <a:rPr lang="en-GB" sz="1400" dirty="0" smtClean="0"/>
              <a:t>What I know from the quote</a:t>
            </a:r>
            <a:endParaRPr lang="en-GB" sz="1400" dirty="0"/>
          </a:p>
        </p:txBody>
      </p:sp>
      <p:sp>
        <p:nvSpPr>
          <p:cNvPr id="10" name="TextBox 9"/>
          <p:cNvSpPr txBox="1"/>
          <p:nvPr/>
        </p:nvSpPr>
        <p:spPr>
          <a:xfrm>
            <a:off x="8032202" y="4005064"/>
            <a:ext cx="971600" cy="954107"/>
          </a:xfrm>
          <a:prstGeom prst="rect">
            <a:avLst/>
          </a:prstGeom>
          <a:solidFill>
            <a:schemeClr val="bg1"/>
          </a:solidFill>
          <a:ln>
            <a:solidFill>
              <a:srgbClr val="7030A0"/>
            </a:solidFill>
          </a:ln>
        </p:spPr>
        <p:txBody>
          <a:bodyPr wrap="square" rtlCol="0">
            <a:spAutoFit/>
          </a:bodyPr>
          <a:lstStyle/>
          <a:p>
            <a:r>
              <a:rPr lang="en-GB" sz="1400" dirty="0" smtClean="0">
                <a:solidFill>
                  <a:srgbClr val="7030A0"/>
                </a:solidFill>
              </a:rPr>
              <a:t>Explain something I think is important</a:t>
            </a:r>
            <a:endParaRPr lang="en-GB" sz="1400" dirty="0">
              <a:solidFill>
                <a:srgbClr val="7030A0"/>
              </a:solidFill>
            </a:endParaRPr>
          </a:p>
        </p:txBody>
      </p:sp>
      <p:sp>
        <p:nvSpPr>
          <p:cNvPr id="12" name="TextBox 11"/>
          <p:cNvSpPr txBox="1"/>
          <p:nvPr/>
        </p:nvSpPr>
        <p:spPr>
          <a:xfrm>
            <a:off x="4499992" y="5825699"/>
            <a:ext cx="4383123" cy="307777"/>
          </a:xfrm>
          <a:prstGeom prst="rect">
            <a:avLst/>
          </a:prstGeom>
          <a:noFill/>
          <a:ln>
            <a:solidFill>
              <a:schemeClr val="accent5">
                <a:lumMod val="75000"/>
              </a:schemeClr>
            </a:solidFill>
          </a:ln>
        </p:spPr>
        <p:txBody>
          <a:bodyPr wrap="none" rtlCol="0">
            <a:spAutoFit/>
          </a:bodyPr>
          <a:lstStyle/>
          <a:p>
            <a:r>
              <a:rPr lang="en-GB" sz="1400" dirty="0" smtClean="0">
                <a:solidFill>
                  <a:schemeClr val="accent5">
                    <a:lumMod val="75000"/>
                  </a:schemeClr>
                </a:solidFill>
              </a:rPr>
              <a:t>Inference, </a:t>
            </a:r>
            <a:r>
              <a:rPr lang="en-GB" sz="1400" b="1" dirty="0" smtClean="0">
                <a:solidFill>
                  <a:schemeClr val="accent5">
                    <a:lumMod val="75000"/>
                  </a:schemeClr>
                </a:solidFill>
              </a:rPr>
              <a:t>second quote </a:t>
            </a:r>
            <a:r>
              <a:rPr lang="en-GB" sz="1400" dirty="0" smtClean="0">
                <a:solidFill>
                  <a:schemeClr val="accent5">
                    <a:lumMod val="75000"/>
                  </a:schemeClr>
                </a:solidFill>
              </a:rPr>
              <a:t>and explanation of second quote</a:t>
            </a:r>
            <a:endParaRPr lang="en-GB" sz="1400" dirty="0">
              <a:solidFill>
                <a:schemeClr val="accent5">
                  <a:lumMod val="75000"/>
                </a:schemeClr>
              </a:solidFill>
            </a:endParaRPr>
          </a:p>
        </p:txBody>
      </p:sp>
      <p:sp>
        <p:nvSpPr>
          <p:cNvPr id="13" name="TextBox 12"/>
          <p:cNvSpPr txBox="1"/>
          <p:nvPr/>
        </p:nvSpPr>
        <p:spPr>
          <a:xfrm>
            <a:off x="3390864" y="6453336"/>
            <a:ext cx="2600584" cy="369332"/>
          </a:xfrm>
          <a:prstGeom prst="rect">
            <a:avLst/>
          </a:prstGeom>
          <a:solidFill>
            <a:srgbClr val="FFFF00"/>
          </a:solidFill>
          <a:ln>
            <a:solidFill>
              <a:schemeClr val="tx1"/>
            </a:solidFill>
          </a:ln>
        </p:spPr>
        <p:txBody>
          <a:bodyPr wrap="none" rtlCol="0">
            <a:spAutoFit/>
          </a:bodyPr>
          <a:lstStyle/>
          <a:p>
            <a:r>
              <a:rPr lang="en-GB" dirty="0" smtClean="0">
                <a:solidFill>
                  <a:srgbClr val="FF0000"/>
                </a:solidFill>
              </a:rPr>
              <a:t>Do this in your conclusion</a:t>
            </a:r>
            <a:endParaRPr lang="en-GB" dirty="0">
              <a:solidFill>
                <a:srgbClr val="FF0000"/>
              </a:solidFill>
            </a:endParaRPr>
          </a:p>
        </p:txBody>
      </p:sp>
      <p:cxnSp>
        <p:nvCxnSpPr>
          <p:cNvPr id="15" name="Straight Arrow Connector 14"/>
          <p:cNvCxnSpPr/>
          <p:nvPr/>
        </p:nvCxnSpPr>
        <p:spPr>
          <a:xfrm flipH="1" flipV="1">
            <a:off x="2987824" y="5733256"/>
            <a:ext cx="504056" cy="72008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796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Act 1 Scene 3</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Friday 15</a:t>
            </a:r>
            <a:r>
              <a:rPr lang="en-US" u="sng" baseline="30000" dirty="0" smtClean="0"/>
              <a:t>th</a:t>
            </a:r>
            <a:r>
              <a:rPr lang="en-US" u="sng" dirty="0" smtClean="0"/>
              <a:t> January 2016</a:t>
            </a:r>
            <a:endParaRPr lang="en-US" u="sng" dirty="0"/>
          </a:p>
        </p:txBody>
      </p:sp>
      <p:sp>
        <p:nvSpPr>
          <p:cNvPr id="4" name="TextBox 3"/>
          <p:cNvSpPr txBox="1"/>
          <p:nvPr/>
        </p:nvSpPr>
        <p:spPr>
          <a:xfrm>
            <a:off x="0" y="151788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the relationships between characters</a:t>
            </a:r>
            <a:endParaRPr lang="en-US" sz="2400" i="1" dirty="0" smtClean="0"/>
          </a:p>
          <a:p>
            <a:r>
              <a:rPr lang="en-US" sz="2400" dirty="0" smtClean="0"/>
              <a:t>Skilled Learners will: </a:t>
            </a:r>
            <a:r>
              <a:rPr lang="en-US" sz="2400" dirty="0" smtClean="0">
                <a:solidFill>
                  <a:srgbClr val="FF0000"/>
                </a:solidFill>
              </a:rPr>
              <a:t>identify</a:t>
            </a:r>
            <a:r>
              <a:rPr lang="en-US" sz="2400" dirty="0" smtClean="0"/>
              <a:t> how the characters are connected</a:t>
            </a:r>
            <a:endParaRPr lang="en-US" sz="2400" i="1" dirty="0"/>
          </a:p>
        </p:txBody>
      </p:sp>
      <p:sp>
        <p:nvSpPr>
          <p:cNvPr id="5" name="TextBox 4"/>
          <p:cNvSpPr txBox="1"/>
          <p:nvPr/>
        </p:nvSpPr>
        <p:spPr>
          <a:xfrm>
            <a:off x="683568" y="3129056"/>
            <a:ext cx="7416824" cy="707886"/>
          </a:xfrm>
          <a:prstGeom prst="rect">
            <a:avLst/>
          </a:prstGeom>
          <a:solidFill>
            <a:srgbClr val="FFFF00"/>
          </a:solidFill>
        </p:spPr>
        <p:txBody>
          <a:bodyPr wrap="square" rtlCol="0">
            <a:spAutoFit/>
          </a:bodyPr>
          <a:lstStyle/>
          <a:p>
            <a:pPr algn="ctr"/>
            <a:r>
              <a:rPr lang="en-GB" sz="4000" dirty="0" smtClean="0"/>
              <a:t>Let’s read Act 1 Scene 3</a:t>
            </a:r>
            <a:endParaRPr lang="en-GB" sz="4000" dirty="0"/>
          </a:p>
        </p:txBody>
      </p:sp>
      <p:sp>
        <p:nvSpPr>
          <p:cNvPr id="6" name="TextBox 5"/>
          <p:cNvSpPr txBox="1"/>
          <p:nvPr/>
        </p:nvSpPr>
        <p:spPr>
          <a:xfrm>
            <a:off x="395536" y="4293096"/>
            <a:ext cx="1393715" cy="369332"/>
          </a:xfrm>
          <a:prstGeom prst="rect">
            <a:avLst/>
          </a:prstGeom>
          <a:noFill/>
        </p:spPr>
        <p:txBody>
          <a:bodyPr wrap="none" rtlCol="0">
            <a:spAutoFit/>
          </a:bodyPr>
          <a:lstStyle/>
          <a:p>
            <a:r>
              <a:rPr lang="en-GB" dirty="0" smtClean="0"/>
              <a:t>Lady Capulet</a:t>
            </a:r>
            <a:endParaRPr lang="en-GB" dirty="0"/>
          </a:p>
        </p:txBody>
      </p:sp>
      <p:sp>
        <p:nvSpPr>
          <p:cNvPr id="8" name="TextBox 7"/>
          <p:cNvSpPr txBox="1"/>
          <p:nvPr/>
        </p:nvSpPr>
        <p:spPr>
          <a:xfrm>
            <a:off x="3655047" y="4293096"/>
            <a:ext cx="736933" cy="369332"/>
          </a:xfrm>
          <a:prstGeom prst="rect">
            <a:avLst/>
          </a:prstGeom>
          <a:noFill/>
        </p:spPr>
        <p:txBody>
          <a:bodyPr wrap="none" rtlCol="0">
            <a:spAutoFit/>
          </a:bodyPr>
          <a:lstStyle/>
          <a:p>
            <a:r>
              <a:rPr lang="en-GB" dirty="0" smtClean="0"/>
              <a:t>Nurse</a:t>
            </a:r>
            <a:endParaRPr lang="en-GB" dirty="0"/>
          </a:p>
        </p:txBody>
      </p:sp>
      <p:sp>
        <p:nvSpPr>
          <p:cNvPr id="9" name="TextBox 8"/>
          <p:cNvSpPr txBox="1"/>
          <p:nvPr/>
        </p:nvSpPr>
        <p:spPr>
          <a:xfrm>
            <a:off x="6228184" y="4298003"/>
            <a:ext cx="677173" cy="369332"/>
          </a:xfrm>
          <a:prstGeom prst="rect">
            <a:avLst/>
          </a:prstGeom>
          <a:noFill/>
        </p:spPr>
        <p:txBody>
          <a:bodyPr wrap="none" rtlCol="0">
            <a:spAutoFit/>
          </a:bodyPr>
          <a:lstStyle/>
          <a:p>
            <a:r>
              <a:rPr lang="en-GB" dirty="0" smtClean="0"/>
              <a:t>Juliet</a:t>
            </a:r>
            <a:endParaRPr lang="en-GB" dirty="0"/>
          </a:p>
        </p:txBody>
      </p:sp>
    </p:spTree>
    <p:extLst>
      <p:ext uri="{BB962C8B-B14F-4D97-AF65-F5344CB8AC3E}">
        <p14:creationId xmlns:p14="http://schemas.microsoft.com/office/powerpoint/2010/main" val="62639313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1143000"/>
          </a:xfrm>
          <a:solidFill>
            <a:srgbClr val="B3A2C7"/>
          </a:solidFill>
        </p:spPr>
        <p:txBody>
          <a:bodyPr/>
          <a:lstStyle/>
          <a:p>
            <a:r>
              <a:rPr lang="en-US" dirty="0" smtClean="0"/>
              <a:t>Read Act 1.3</a:t>
            </a:r>
            <a:endParaRPr lang="en-US" dirty="0"/>
          </a:p>
        </p:txBody>
      </p:sp>
      <p:sp>
        <p:nvSpPr>
          <p:cNvPr id="3" name="Content Placeholder 2"/>
          <p:cNvSpPr>
            <a:spLocks noGrp="1"/>
          </p:cNvSpPr>
          <p:nvPr>
            <p:ph idx="1"/>
          </p:nvPr>
        </p:nvSpPr>
        <p:spPr>
          <a:xfrm>
            <a:off x="467544" y="1268760"/>
            <a:ext cx="8229600" cy="4525963"/>
          </a:xfrm>
        </p:spPr>
        <p:txBody>
          <a:bodyPr/>
          <a:lstStyle/>
          <a:p>
            <a:pPr marL="0" indent="0">
              <a:buNone/>
            </a:pPr>
            <a:r>
              <a:rPr lang="en-US" b="1" dirty="0" smtClean="0"/>
              <a:t>Nurse: Juliet’s Wet Nurse</a:t>
            </a:r>
          </a:p>
          <a:p>
            <a:pPr marL="0" indent="0">
              <a:buNone/>
            </a:pPr>
            <a:endParaRPr lang="en-US" dirty="0"/>
          </a:p>
          <a:p>
            <a:pPr marL="0" indent="0">
              <a:buNone/>
            </a:pPr>
            <a:r>
              <a:rPr lang="en-US" dirty="0" smtClean="0"/>
              <a:t>When we read R&amp;J, I </a:t>
            </a:r>
          </a:p>
          <a:p>
            <a:pPr marL="0" indent="0">
              <a:buNone/>
            </a:pPr>
            <a:r>
              <a:rPr lang="en-US" dirty="0" smtClean="0"/>
              <a:t>want you to underline</a:t>
            </a:r>
          </a:p>
          <a:p>
            <a:pPr marL="0" indent="0">
              <a:buNone/>
            </a:pPr>
            <a:r>
              <a:rPr lang="en-US" dirty="0" smtClean="0"/>
              <a:t>any of the key words</a:t>
            </a:r>
          </a:p>
          <a:p>
            <a:pPr marL="0" indent="0">
              <a:buNone/>
            </a:pPr>
            <a:r>
              <a:rPr lang="en-US" dirty="0" smtClean="0"/>
              <a:t>that stand out about any</a:t>
            </a:r>
          </a:p>
          <a:p>
            <a:pPr marL="0" indent="0">
              <a:buNone/>
            </a:pPr>
            <a:r>
              <a:rPr lang="en-US" dirty="0" smtClean="0"/>
              <a:t>of the </a:t>
            </a:r>
            <a:r>
              <a:rPr lang="en-US" dirty="0" smtClean="0">
                <a:solidFill>
                  <a:srgbClr val="008000"/>
                </a:solidFill>
              </a:rPr>
              <a:t>female characters</a:t>
            </a:r>
            <a:endParaRPr lang="en-US" dirty="0">
              <a:solidFill>
                <a:srgbClr val="008000"/>
              </a:solidFill>
            </a:endParaRPr>
          </a:p>
        </p:txBody>
      </p:sp>
      <p:pic>
        <p:nvPicPr>
          <p:cNvPr id="4" name="Picture 3"/>
          <p:cNvPicPr>
            <a:picLocks noChangeAspect="1"/>
          </p:cNvPicPr>
          <p:nvPr/>
        </p:nvPicPr>
        <p:blipFill>
          <a:blip r:embed="rId2"/>
          <a:stretch>
            <a:fillRect/>
          </a:stretch>
        </p:blipFill>
        <p:spPr>
          <a:xfrm>
            <a:off x="4775200" y="2857668"/>
            <a:ext cx="3467100" cy="3390732"/>
          </a:xfrm>
          <a:prstGeom prst="rect">
            <a:avLst/>
          </a:prstGeom>
        </p:spPr>
      </p:pic>
      <p:sp>
        <p:nvSpPr>
          <p:cNvPr id="5" name="TextBox 4"/>
          <p:cNvSpPr txBox="1"/>
          <p:nvPr/>
        </p:nvSpPr>
        <p:spPr>
          <a:xfrm>
            <a:off x="1475656" y="5733256"/>
            <a:ext cx="2916446" cy="646331"/>
          </a:xfrm>
          <a:prstGeom prst="rect">
            <a:avLst/>
          </a:prstGeom>
          <a:solidFill>
            <a:srgbClr val="CCDDEA"/>
          </a:solidFill>
        </p:spPr>
        <p:txBody>
          <a:bodyPr wrap="none" rtlCol="0">
            <a:spAutoFit/>
          </a:bodyPr>
          <a:lstStyle/>
          <a:p>
            <a:r>
              <a:rPr lang="en-US" dirty="0"/>
              <a:t>Early C16th Cranach, </a:t>
            </a:r>
            <a:endParaRPr lang="en-US" dirty="0" smtClean="0"/>
          </a:p>
          <a:p>
            <a:r>
              <a:rPr lang="en-US" dirty="0" smtClean="0"/>
              <a:t>from </a:t>
            </a:r>
            <a:r>
              <a:rPr lang="en-US" dirty="0" err="1"/>
              <a:t>Larvik</a:t>
            </a:r>
            <a:r>
              <a:rPr lang="en-US" dirty="0"/>
              <a:t> Church, Norway </a:t>
            </a:r>
          </a:p>
        </p:txBody>
      </p:sp>
    </p:spTree>
    <p:extLst>
      <p:ext uri="{BB962C8B-B14F-4D97-AF65-F5344CB8AC3E}">
        <p14:creationId xmlns:p14="http://schemas.microsoft.com/office/powerpoint/2010/main" val="6925012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Female relationships</a:t>
            </a:r>
            <a:endParaRPr lang="en-US" dirty="0"/>
          </a:p>
        </p:txBody>
      </p:sp>
      <p:sp>
        <p:nvSpPr>
          <p:cNvPr id="4" name="Isosceles Triangle 3"/>
          <p:cNvSpPr/>
          <p:nvPr/>
        </p:nvSpPr>
        <p:spPr>
          <a:xfrm>
            <a:off x="2895600" y="2387600"/>
            <a:ext cx="3327400" cy="3098800"/>
          </a:xfrm>
          <a:prstGeom prst="triangl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4038600" y="2020067"/>
            <a:ext cx="1031803" cy="461665"/>
          </a:xfrm>
          <a:prstGeom prst="rect">
            <a:avLst/>
          </a:prstGeom>
          <a:noFill/>
        </p:spPr>
        <p:txBody>
          <a:bodyPr wrap="none" rtlCol="0">
            <a:spAutoFit/>
          </a:bodyPr>
          <a:lstStyle/>
          <a:p>
            <a:r>
              <a:rPr lang="en-US" sz="2400" dirty="0" smtClean="0"/>
              <a:t>JULIET</a:t>
            </a:r>
            <a:endParaRPr lang="en-US" sz="2400" dirty="0"/>
          </a:p>
        </p:txBody>
      </p:sp>
      <p:sp>
        <p:nvSpPr>
          <p:cNvPr id="6" name="TextBox 5"/>
          <p:cNvSpPr txBox="1"/>
          <p:nvPr/>
        </p:nvSpPr>
        <p:spPr>
          <a:xfrm>
            <a:off x="6223000" y="5486400"/>
            <a:ext cx="1105892" cy="461665"/>
          </a:xfrm>
          <a:prstGeom prst="rect">
            <a:avLst/>
          </a:prstGeom>
          <a:noFill/>
        </p:spPr>
        <p:txBody>
          <a:bodyPr wrap="none" rtlCol="0">
            <a:spAutoFit/>
          </a:bodyPr>
          <a:lstStyle/>
          <a:p>
            <a:r>
              <a:rPr lang="en-US" sz="2400" dirty="0" smtClean="0"/>
              <a:t>NURSE</a:t>
            </a:r>
            <a:endParaRPr lang="en-US" sz="2400" dirty="0"/>
          </a:p>
        </p:txBody>
      </p:sp>
      <p:sp>
        <p:nvSpPr>
          <p:cNvPr id="7" name="TextBox 6"/>
          <p:cNvSpPr txBox="1"/>
          <p:nvPr/>
        </p:nvSpPr>
        <p:spPr>
          <a:xfrm>
            <a:off x="1310811" y="5486400"/>
            <a:ext cx="1750825" cy="461665"/>
          </a:xfrm>
          <a:prstGeom prst="rect">
            <a:avLst/>
          </a:prstGeom>
          <a:noFill/>
        </p:spPr>
        <p:txBody>
          <a:bodyPr wrap="none" rtlCol="0">
            <a:spAutoFit/>
          </a:bodyPr>
          <a:lstStyle/>
          <a:p>
            <a:r>
              <a:rPr lang="en-US" sz="2000" dirty="0" smtClean="0"/>
              <a:t>Lady </a:t>
            </a:r>
            <a:r>
              <a:rPr lang="en-US" sz="2400" dirty="0" smtClean="0"/>
              <a:t>Capulet</a:t>
            </a:r>
            <a:endParaRPr lang="en-US" sz="2400" dirty="0"/>
          </a:p>
        </p:txBody>
      </p:sp>
      <p:sp>
        <p:nvSpPr>
          <p:cNvPr id="8" name="TextBox 7"/>
          <p:cNvSpPr txBox="1"/>
          <p:nvPr/>
        </p:nvSpPr>
        <p:spPr>
          <a:xfrm>
            <a:off x="6084168" y="1988840"/>
            <a:ext cx="2297707" cy="1938992"/>
          </a:xfrm>
          <a:prstGeom prst="rect">
            <a:avLst/>
          </a:prstGeom>
          <a:solidFill>
            <a:srgbClr val="FFFF00"/>
          </a:solidFill>
          <a:ln>
            <a:solidFill>
              <a:srgbClr val="000000"/>
            </a:solidFill>
          </a:ln>
        </p:spPr>
        <p:txBody>
          <a:bodyPr wrap="square" rtlCol="0">
            <a:spAutoFit/>
          </a:bodyPr>
          <a:lstStyle/>
          <a:p>
            <a:r>
              <a:rPr lang="en-US" sz="2400" dirty="0" smtClean="0"/>
              <a:t>Find quotes which demonstrate their relationship.</a:t>
            </a:r>
            <a:endParaRPr lang="en-US" sz="2400" dirty="0"/>
          </a:p>
        </p:txBody>
      </p:sp>
      <p:sp>
        <p:nvSpPr>
          <p:cNvPr id="9" name="TextBox 8"/>
          <p:cNvSpPr txBox="1"/>
          <p:nvPr/>
        </p:nvSpPr>
        <p:spPr>
          <a:xfrm>
            <a:off x="3140967" y="5117068"/>
            <a:ext cx="2621594" cy="369332"/>
          </a:xfrm>
          <a:prstGeom prst="rect">
            <a:avLst/>
          </a:prstGeom>
          <a:solidFill>
            <a:schemeClr val="bg2">
              <a:lumMod val="75000"/>
            </a:schemeClr>
          </a:solidFill>
        </p:spPr>
        <p:txBody>
          <a:bodyPr wrap="none" rtlCol="0">
            <a:spAutoFit/>
          </a:bodyPr>
          <a:lstStyle/>
          <a:p>
            <a:r>
              <a:rPr lang="en-US" dirty="0" smtClean="0"/>
              <a:t>Describe the relationship</a:t>
            </a:r>
            <a:endParaRPr lang="en-US" dirty="0"/>
          </a:p>
        </p:txBody>
      </p:sp>
      <p:pic>
        <p:nvPicPr>
          <p:cNvPr id="15" name="MS90007479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727684" y="3104964"/>
            <a:ext cx="244475" cy="244475"/>
          </a:xfrm>
          <a:prstGeom prst="rect">
            <a:avLst/>
          </a:prstGeom>
        </p:spPr>
      </p:pic>
      <p:sp>
        <p:nvSpPr>
          <p:cNvPr id="16" name="Oval 15"/>
          <p:cNvSpPr/>
          <p:nvPr/>
        </p:nvSpPr>
        <p:spPr>
          <a:xfrm>
            <a:off x="791580" y="2312876"/>
            <a:ext cx="2052228" cy="2052228"/>
          </a:xfrm>
          <a:prstGeom prst="ellips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Oval 16"/>
          <p:cNvSpPr/>
          <p:nvPr/>
        </p:nvSpPr>
        <p:spPr>
          <a:xfrm>
            <a:off x="791580" y="2312876"/>
            <a:ext cx="2052228" cy="205222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2060"/>
              </a:solidFill>
            </a:endParaRPr>
          </a:p>
        </p:txBody>
      </p:sp>
      <p:sp>
        <p:nvSpPr>
          <p:cNvPr id="18" name="TextBox 17"/>
          <p:cNvSpPr txBox="1"/>
          <p:nvPr/>
        </p:nvSpPr>
        <p:spPr>
          <a:xfrm>
            <a:off x="971949" y="1808820"/>
            <a:ext cx="1691490" cy="461665"/>
          </a:xfrm>
          <a:prstGeom prst="rect">
            <a:avLst/>
          </a:prstGeom>
          <a:noFill/>
        </p:spPr>
        <p:txBody>
          <a:bodyPr wrap="none" rtlCol="0">
            <a:spAutoFit/>
          </a:bodyPr>
          <a:lstStyle/>
          <a:p>
            <a:pPr algn="ctr"/>
            <a:r>
              <a:rPr lang="en-GB" sz="2400" dirty="0" smtClean="0"/>
              <a:t>15 minutes</a:t>
            </a:r>
            <a:endParaRPr lang="en-GB" sz="2400" dirty="0"/>
          </a:p>
        </p:txBody>
      </p:sp>
    </p:spTree>
    <p:extLst>
      <p:ext uri="{BB962C8B-B14F-4D97-AF65-F5344CB8AC3E}">
        <p14:creationId xmlns:p14="http://schemas.microsoft.com/office/powerpoint/2010/main" val="141083164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900000"/>
                                        <p:tgtEl>
                                          <p:spTgt spid="17"/>
                                        </p:tgtEl>
                                      </p:cBhvr>
                                    </p:animEffect>
                                  </p:childTnLst>
                                </p:cTn>
                              </p:par>
                            </p:childTnLst>
                          </p:cTn>
                        </p:par>
                        <p:par>
                          <p:cTn id="8" fill="hold">
                            <p:stCondLst>
                              <p:cond delay="900000"/>
                            </p:stCondLst>
                            <p:childTnLst>
                              <p:par>
                                <p:cTn id="9" presetID="1" presetClass="mediacall" presetSubtype="0" fill="hold" nodeType="afterEffect">
                                  <p:stCondLst>
                                    <p:cond delay="0"/>
                                  </p:stCondLst>
                                  <p:childTnLst>
                                    <p:cmd type="call" cmd="playFrom(0.0)">
                                      <p:cBhvr>
                                        <p:cTn id="10" dur="2178" fill="hold"/>
                                        <p:tgtEl>
                                          <p:spTgt spid="15"/>
                                        </p:tgtEl>
                                      </p:cBhvr>
                                    </p:cmd>
                                  </p:childTnLst>
                                </p:cTn>
                              </p:par>
                            </p:childTnLst>
                          </p:cTn>
                        </p:par>
                      </p:childTnLst>
                    </p:cTn>
                  </p:par>
                </p:childTnLst>
              </p:cTn>
              <p:nextCondLst>
                <p:cond evt="onClick" delay="0">
                  <p:tgtEl>
                    <p:spTgt spid="16"/>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solidFill>
                  <a:schemeClr val="bg1"/>
                </a:solidFill>
              </a:rPr>
              <a:t>Home Learning</a:t>
            </a:r>
            <a:endParaRPr lang="en-GB" u="sng" dirty="0">
              <a:solidFill>
                <a:schemeClr val="bg1"/>
              </a:solidFill>
            </a:endParaRPr>
          </a:p>
        </p:txBody>
      </p:sp>
      <p:sp>
        <p:nvSpPr>
          <p:cNvPr id="3" name="Content Placeholder 2"/>
          <p:cNvSpPr>
            <a:spLocks noGrp="1"/>
          </p:cNvSpPr>
          <p:nvPr>
            <p:ph idx="1"/>
          </p:nvPr>
        </p:nvSpPr>
        <p:spPr/>
        <p:txBody>
          <a:bodyPr>
            <a:normAutofit/>
          </a:bodyPr>
          <a:lstStyle/>
          <a:p>
            <a:pPr marL="0" indent="0" algn="ctr">
              <a:buNone/>
            </a:pPr>
            <a:r>
              <a:rPr lang="en-GB" sz="4400" dirty="0" smtClean="0">
                <a:solidFill>
                  <a:schemeClr val="bg1"/>
                </a:solidFill>
              </a:rPr>
              <a:t>Answer the questions on the sheet.</a:t>
            </a:r>
          </a:p>
          <a:p>
            <a:pPr marL="0" indent="0" algn="ctr">
              <a:buNone/>
            </a:pPr>
            <a:endParaRPr lang="en-GB" sz="4400" dirty="0">
              <a:solidFill>
                <a:schemeClr val="bg1"/>
              </a:solidFill>
            </a:endParaRPr>
          </a:p>
          <a:p>
            <a:pPr marL="0" indent="0" algn="ctr">
              <a:buNone/>
            </a:pPr>
            <a:r>
              <a:rPr lang="en-GB" sz="4400" dirty="0" smtClean="0">
                <a:solidFill>
                  <a:schemeClr val="bg1"/>
                </a:solidFill>
              </a:rPr>
              <a:t>Due: </a:t>
            </a:r>
            <a:r>
              <a:rPr lang="en-GB" sz="4400" b="1" dirty="0" smtClean="0">
                <a:solidFill>
                  <a:schemeClr val="bg1"/>
                </a:solidFill>
              </a:rPr>
              <a:t>Thursday 14</a:t>
            </a:r>
            <a:r>
              <a:rPr lang="en-GB" sz="4400" b="1" baseline="30000" dirty="0" smtClean="0">
                <a:solidFill>
                  <a:schemeClr val="bg1"/>
                </a:solidFill>
              </a:rPr>
              <a:t>th</a:t>
            </a:r>
            <a:r>
              <a:rPr lang="en-GB" sz="4400" b="1" dirty="0" smtClean="0">
                <a:solidFill>
                  <a:schemeClr val="bg1"/>
                </a:solidFill>
              </a:rPr>
              <a:t> January 2016</a:t>
            </a:r>
            <a:endParaRPr lang="en-GB" sz="4400" b="1" dirty="0">
              <a:solidFill>
                <a:schemeClr val="bg1"/>
              </a:solidFill>
            </a:endParaRPr>
          </a:p>
        </p:txBody>
      </p:sp>
    </p:spTree>
    <p:extLst>
      <p:ext uri="{BB962C8B-B14F-4D97-AF65-F5344CB8AC3E}">
        <p14:creationId xmlns:p14="http://schemas.microsoft.com/office/powerpoint/2010/main" val="248162399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2420888"/>
            <a:ext cx="6252392" cy="4183892"/>
          </a:xfrm>
          <a:prstGeom prst="rect">
            <a:avLst/>
          </a:prstGeom>
        </p:spPr>
      </p:pic>
      <p:sp>
        <p:nvSpPr>
          <p:cNvPr id="2" name="Title 1"/>
          <p:cNvSpPr>
            <a:spLocks noGrp="1"/>
          </p:cNvSpPr>
          <p:nvPr>
            <p:ph type="title"/>
          </p:nvPr>
        </p:nvSpPr>
        <p:spPr>
          <a:xfrm>
            <a:off x="0" y="274638"/>
            <a:ext cx="9144000" cy="1143000"/>
          </a:xfrm>
          <a:solidFill>
            <a:schemeClr val="accent4">
              <a:lumMod val="60000"/>
              <a:lumOff val="40000"/>
            </a:schemeClr>
          </a:solidFill>
        </p:spPr>
        <p:txBody>
          <a:bodyPr>
            <a:normAutofit fontScale="90000"/>
          </a:bodyPr>
          <a:lstStyle/>
          <a:p>
            <a:r>
              <a:rPr lang="en-US" dirty="0" smtClean="0"/>
              <a:t>How are the female characters introduced in</a:t>
            </a:r>
            <a:r>
              <a:rPr lang="is-IS" dirty="0" smtClean="0"/>
              <a:t>…</a:t>
            </a:r>
            <a:endParaRPr lang="en-US" dirty="0"/>
          </a:p>
        </p:txBody>
      </p:sp>
      <p:sp>
        <p:nvSpPr>
          <p:cNvPr id="3" name="Content Placeholder 2"/>
          <p:cNvSpPr>
            <a:spLocks noGrp="1"/>
          </p:cNvSpPr>
          <p:nvPr>
            <p:ph idx="1"/>
          </p:nvPr>
        </p:nvSpPr>
        <p:spPr>
          <a:xfrm>
            <a:off x="457200" y="1600201"/>
            <a:ext cx="8229600" cy="676672"/>
          </a:xfrm>
          <a:solidFill>
            <a:srgbClr val="FFFF00"/>
          </a:solidFill>
        </p:spPr>
        <p:txBody>
          <a:bodyPr/>
          <a:lstStyle/>
          <a:p>
            <a:pPr marL="0" indent="0" algn="ctr">
              <a:buNone/>
            </a:pPr>
            <a:r>
              <a:rPr lang="en-US" dirty="0" err="1" smtClean="0"/>
              <a:t>Baz</a:t>
            </a:r>
            <a:r>
              <a:rPr lang="en-US" dirty="0" smtClean="0"/>
              <a:t> </a:t>
            </a:r>
            <a:r>
              <a:rPr lang="en-US" dirty="0" err="1" smtClean="0"/>
              <a:t>Luhrmann’s</a:t>
            </a:r>
            <a:r>
              <a:rPr lang="en-US" dirty="0" smtClean="0"/>
              <a:t> Romeo + Juliet</a:t>
            </a:r>
            <a:endParaRPr lang="en-US" dirty="0"/>
          </a:p>
        </p:txBody>
      </p:sp>
      <p:pic>
        <p:nvPicPr>
          <p:cNvPr id="4" name="Picture 3"/>
          <p:cNvPicPr>
            <a:picLocks noChangeAspect="1"/>
          </p:cNvPicPr>
          <p:nvPr/>
        </p:nvPicPr>
        <p:blipFill>
          <a:blip r:embed="rId3"/>
          <a:stretch>
            <a:fillRect/>
          </a:stretch>
        </p:blipFill>
        <p:spPr>
          <a:xfrm>
            <a:off x="5975648" y="2204864"/>
            <a:ext cx="3168352" cy="4509120"/>
          </a:xfrm>
          <a:prstGeom prst="rect">
            <a:avLst/>
          </a:prstGeom>
        </p:spPr>
      </p:pic>
      <p:sp>
        <p:nvSpPr>
          <p:cNvPr id="6" name="TextBox 5"/>
          <p:cNvSpPr txBox="1"/>
          <p:nvPr/>
        </p:nvSpPr>
        <p:spPr>
          <a:xfrm>
            <a:off x="8100392" y="116632"/>
            <a:ext cx="710451" cy="369332"/>
          </a:xfrm>
          <a:prstGeom prst="rect">
            <a:avLst/>
          </a:prstGeom>
          <a:noFill/>
        </p:spPr>
        <p:txBody>
          <a:bodyPr wrap="none" rtlCol="0">
            <a:spAutoFit/>
          </a:bodyPr>
          <a:lstStyle/>
          <a:p>
            <a:r>
              <a:rPr lang="en-GB" dirty="0" smtClean="0"/>
              <a:t>16.00</a:t>
            </a:r>
            <a:endParaRPr lang="en-GB" dirty="0"/>
          </a:p>
        </p:txBody>
      </p:sp>
    </p:spTree>
    <p:extLst>
      <p:ext uri="{BB962C8B-B14F-4D97-AF65-F5344CB8AC3E}">
        <p14:creationId xmlns:p14="http://schemas.microsoft.com/office/powerpoint/2010/main" val="2196108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1143000"/>
          </a:xfrm>
          <a:solidFill>
            <a:schemeClr val="accent4">
              <a:lumMod val="60000"/>
              <a:lumOff val="40000"/>
            </a:schemeClr>
          </a:solidFill>
        </p:spPr>
        <p:txBody>
          <a:bodyPr/>
          <a:lstStyle/>
          <a:p>
            <a:r>
              <a:rPr lang="en-GB" dirty="0" smtClean="0"/>
              <a:t>Plenary</a:t>
            </a:r>
            <a:endParaRPr lang="en-GB" dirty="0"/>
          </a:p>
        </p:txBody>
      </p:sp>
      <p:sp>
        <p:nvSpPr>
          <p:cNvPr id="3" name="Content Placeholder 2"/>
          <p:cNvSpPr>
            <a:spLocks noGrp="1"/>
          </p:cNvSpPr>
          <p:nvPr>
            <p:ph idx="1"/>
          </p:nvPr>
        </p:nvSpPr>
        <p:spPr/>
        <p:txBody>
          <a:bodyPr/>
          <a:lstStyle/>
          <a:p>
            <a:pPr marL="0" indent="0" algn="ctr">
              <a:buNone/>
            </a:pPr>
            <a:r>
              <a:rPr lang="en-GB" dirty="0" smtClean="0"/>
              <a:t>Who do you think Juliet likes more and why?</a:t>
            </a:r>
          </a:p>
        </p:txBody>
      </p:sp>
    </p:spTree>
    <p:extLst>
      <p:ext uri="{BB962C8B-B14F-4D97-AF65-F5344CB8AC3E}">
        <p14:creationId xmlns:p14="http://schemas.microsoft.com/office/powerpoint/2010/main" val="2523286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26974" y="73371"/>
            <a:ext cx="6032727" cy="1003478"/>
          </a:xfrm>
        </p:spPr>
        <p:txBody>
          <a:bodyPr>
            <a:normAutofit/>
          </a:bodyPr>
          <a:lstStyle/>
          <a:p>
            <a:r>
              <a:rPr lang="en-US" sz="3200" u="sng" dirty="0" smtClean="0"/>
              <a:t>Thursday 21</a:t>
            </a:r>
            <a:r>
              <a:rPr lang="en-US" sz="3200" u="sng" baseline="30000" dirty="0" smtClean="0"/>
              <a:t>st</a:t>
            </a:r>
            <a:r>
              <a:rPr lang="en-US" sz="3200" u="sng" dirty="0" smtClean="0"/>
              <a:t> January 2016</a:t>
            </a:r>
            <a:endParaRPr lang="en-US" sz="3200" u="sng" dirty="0"/>
          </a:p>
        </p:txBody>
      </p:sp>
      <p:sp>
        <p:nvSpPr>
          <p:cNvPr id="3" name="Subtitle 2"/>
          <p:cNvSpPr>
            <a:spLocks noGrp="1"/>
          </p:cNvSpPr>
          <p:nvPr>
            <p:ph type="subTitle" idx="1"/>
          </p:nvPr>
        </p:nvSpPr>
        <p:spPr>
          <a:xfrm>
            <a:off x="0" y="1076849"/>
            <a:ext cx="9144000" cy="724917"/>
          </a:xfrm>
          <a:solidFill>
            <a:schemeClr val="accent3">
              <a:lumMod val="60000"/>
              <a:lumOff val="40000"/>
            </a:schemeClr>
          </a:solidFill>
        </p:spPr>
        <p:txBody>
          <a:bodyPr/>
          <a:lstStyle/>
          <a:p>
            <a:r>
              <a:rPr lang="en-US" u="sng" dirty="0" smtClean="0">
                <a:solidFill>
                  <a:schemeClr val="tx1"/>
                </a:solidFill>
              </a:rPr>
              <a:t>Silent Reading</a:t>
            </a:r>
            <a:endParaRPr lang="en-US" u="sng" dirty="0">
              <a:solidFill>
                <a:schemeClr val="tx1"/>
              </a:solidFill>
            </a:endParaRPr>
          </a:p>
        </p:txBody>
      </p:sp>
      <p:pic>
        <p:nvPicPr>
          <p:cNvPr id="4" name="Picture 3"/>
          <p:cNvPicPr>
            <a:picLocks noChangeAspect="1"/>
          </p:cNvPicPr>
          <p:nvPr/>
        </p:nvPicPr>
        <p:blipFill>
          <a:blip r:embed="rId2"/>
          <a:stretch>
            <a:fillRect/>
          </a:stretch>
        </p:blipFill>
        <p:spPr>
          <a:xfrm>
            <a:off x="467544" y="2060848"/>
            <a:ext cx="3748867" cy="4379686"/>
          </a:xfrm>
          <a:prstGeom prst="rect">
            <a:avLst/>
          </a:prstGeom>
        </p:spPr>
      </p:pic>
      <p:sp>
        <p:nvSpPr>
          <p:cNvPr id="5" name="TextBox 4"/>
          <p:cNvSpPr txBox="1"/>
          <p:nvPr/>
        </p:nvSpPr>
        <p:spPr>
          <a:xfrm>
            <a:off x="4499992" y="2564904"/>
            <a:ext cx="4429418" cy="2308324"/>
          </a:xfrm>
          <a:prstGeom prst="rect">
            <a:avLst/>
          </a:prstGeom>
          <a:solidFill>
            <a:schemeClr val="accent6">
              <a:lumMod val="60000"/>
              <a:lumOff val="40000"/>
            </a:schemeClr>
          </a:solidFill>
        </p:spPr>
        <p:txBody>
          <a:bodyPr wrap="none" rtlCol="0">
            <a:spAutoFit/>
          </a:bodyPr>
          <a:lstStyle/>
          <a:p>
            <a:r>
              <a:rPr lang="en-US" sz="2400" dirty="0" smtClean="0"/>
              <a:t>On your tables there should be:</a:t>
            </a:r>
          </a:p>
          <a:p>
            <a:endParaRPr lang="en-US" sz="2400" dirty="0"/>
          </a:p>
          <a:p>
            <a:pPr marL="342900" indent="-342900">
              <a:buAutoNum type="arabicParenR"/>
            </a:pPr>
            <a:r>
              <a:rPr lang="en-US" sz="2400" dirty="0" smtClean="0"/>
              <a:t>English Book</a:t>
            </a:r>
          </a:p>
          <a:p>
            <a:pPr marL="342900" indent="-342900">
              <a:buAutoNum type="arabicParenR"/>
            </a:pPr>
            <a:r>
              <a:rPr lang="en-US" sz="2400" dirty="0" smtClean="0"/>
              <a:t>Reading Book (in your hand)</a:t>
            </a:r>
          </a:p>
          <a:p>
            <a:pPr marL="342900" indent="-342900">
              <a:buAutoNum type="arabicParenR"/>
            </a:pPr>
            <a:r>
              <a:rPr lang="en-US" sz="2400" dirty="0" smtClean="0"/>
              <a:t>Pen</a:t>
            </a:r>
          </a:p>
          <a:p>
            <a:pPr marL="342900" indent="-342900">
              <a:buAutoNum type="arabicParenR"/>
            </a:pPr>
            <a:r>
              <a:rPr lang="en-US" sz="2400" dirty="0" smtClean="0"/>
              <a:t>Planner turned to today’s date.</a:t>
            </a:r>
          </a:p>
        </p:txBody>
      </p:sp>
    </p:spTree>
    <p:extLst>
      <p:ext uri="{BB962C8B-B14F-4D97-AF65-F5344CB8AC3E}">
        <p14:creationId xmlns:p14="http://schemas.microsoft.com/office/powerpoint/2010/main" val="176096433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2064"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u="sng" smtClean="0"/>
              <a:t>Fix it time</a:t>
            </a:r>
            <a:endParaRPr lang="en-US" u="sng" dirty="0"/>
          </a:p>
        </p:txBody>
      </p:sp>
      <p:sp>
        <p:nvSpPr>
          <p:cNvPr id="5" name="Content Placeholder 2"/>
          <p:cNvSpPr txBox="1">
            <a:spLocks/>
          </p:cNvSpPr>
          <p:nvPr/>
        </p:nvSpPr>
        <p:spPr>
          <a:xfrm>
            <a:off x="310148" y="1596189"/>
            <a:ext cx="5719011" cy="3145589"/>
          </a:xfrm>
          <a:prstGeom prst="rect">
            <a:avLst/>
          </a:prstGeom>
          <a:solidFill>
            <a:schemeClr val="bg1"/>
          </a:solidFill>
          <a:ln>
            <a:solidFill>
              <a:schemeClr val="tx1"/>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mtClean="0">
                <a:solidFill>
                  <a:srgbClr val="660066"/>
                </a:solidFill>
              </a:rPr>
              <a:t>What went well    </a:t>
            </a:r>
            <a:r>
              <a:rPr lang="en-US" smtClean="0">
                <a:solidFill>
                  <a:schemeClr val="accent6">
                    <a:lumMod val="75000"/>
                  </a:schemeClr>
                </a:solidFill>
              </a:rPr>
              <a:t>My next step is</a:t>
            </a:r>
          </a:p>
          <a:p>
            <a:pPr marL="0" indent="0">
              <a:buFont typeface="Arial" pitchFamily="34" charset="0"/>
              <a:buNone/>
            </a:pPr>
            <a:endParaRPr lang="en-US" smtClean="0"/>
          </a:p>
          <a:p>
            <a:pPr marL="0" indent="0">
              <a:buFont typeface="Arial" pitchFamily="34" charset="0"/>
              <a:buNone/>
            </a:pPr>
            <a:endParaRPr lang="en-US" smtClean="0"/>
          </a:p>
          <a:p>
            <a:pPr marL="0" indent="0">
              <a:buFont typeface="Arial" pitchFamily="34" charset="0"/>
              <a:buNone/>
            </a:pPr>
            <a:r>
              <a:rPr lang="en-US" smtClean="0">
                <a:solidFill>
                  <a:srgbClr val="008000"/>
                </a:solidFill>
              </a:rPr>
              <a:t>Even better if</a:t>
            </a:r>
            <a:endParaRPr lang="en-US" dirty="0">
              <a:solidFill>
                <a:srgbClr val="008000"/>
              </a:solidFill>
            </a:endParaRPr>
          </a:p>
        </p:txBody>
      </p:sp>
      <p:cxnSp>
        <p:nvCxnSpPr>
          <p:cNvPr id="6" name="Straight Connector 5"/>
          <p:cNvCxnSpPr>
            <a:stCxn id="5" idx="0"/>
            <a:endCxn id="5" idx="2"/>
          </p:cNvCxnSpPr>
          <p:nvPr/>
        </p:nvCxnSpPr>
        <p:spPr>
          <a:xfrm>
            <a:off x="3169654" y="1596189"/>
            <a:ext cx="0" cy="314558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a:stCxn id="5" idx="1"/>
          </p:cNvCxnSpPr>
          <p:nvPr/>
        </p:nvCxnSpPr>
        <p:spPr>
          <a:xfrm>
            <a:off x="310148" y="3168984"/>
            <a:ext cx="2859506" cy="127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10148" y="5066632"/>
            <a:ext cx="5494422" cy="646331"/>
          </a:xfrm>
          <a:prstGeom prst="rect">
            <a:avLst/>
          </a:prstGeom>
          <a:solidFill>
            <a:srgbClr val="FFFFFF"/>
          </a:solidFill>
          <a:ln>
            <a:solidFill>
              <a:srgbClr val="000000"/>
            </a:solidFill>
          </a:ln>
        </p:spPr>
        <p:txBody>
          <a:bodyPr wrap="square" rtlCol="0">
            <a:spAutoFit/>
          </a:bodyPr>
          <a:lstStyle/>
          <a:p>
            <a:r>
              <a:rPr lang="en-US" dirty="0" smtClean="0"/>
              <a:t>Below the sticker, you need to SHOW me you can do your next step. Write a few sentences demonstrating it.</a:t>
            </a:r>
            <a:endParaRPr lang="en-US" dirty="0"/>
          </a:p>
        </p:txBody>
      </p:sp>
      <p:sp>
        <p:nvSpPr>
          <p:cNvPr id="15" name="TextBox 14"/>
          <p:cNvSpPr txBox="1"/>
          <p:nvPr/>
        </p:nvSpPr>
        <p:spPr>
          <a:xfrm>
            <a:off x="7098795" y="241802"/>
            <a:ext cx="1584388" cy="461665"/>
          </a:xfrm>
          <a:prstGeom prst="rect">
            <a:avLst/>
          </a:prstGeom>
          <a:solidFill>
            <a:srgbClr val="FFFFFF"/>
          </a:solidFill>
          <a:ln>
            <a:solidFill>
              <a:srgbClr val="000000"/>
            </a:solidFill>
          </a:ln>
        </p:spPr>
        <p:txBody>
          <a:bodyPr wrap="none" rtlCol="0">
            <a:spAutoFit/>
          </a:bodyPr>
          <a:lstStyle/>
          <a:p>
            <a:r>
              <a:rPr lang="en-US" sz="2400" dirty="0" smtClean="0"/>
              <a:t>Silent work</a:t>
            </a:r>
            <a:endParaRPr lang="en-US" sz="2400" dirty="0"/>
          </a:p>
        </p:txBody>
      </p:sp>
      <p:sp>
        <p:nvSpPr>
          <p:cNvPr id="16" name="TextBox 15"/>
          <p:cNvSpPr txBox="1"/>
          <p:nvPr/>
        </p:nvSpPr>
        <p:spPr>
          <a:xfrm>
            <a:off x="310148" y="6052468"/>
            <a:ext cx="7729174" cy="707886"/>
          </a:xfrm>
          <a:prstGeom prst="rect">
            <a:avLst/>
          </a:prstGeom>
          <a:solidFill>
            <a:srgbClr val="D7E4BD"/>
          </a:solidFill>
        </p:spPr>
        <p:txBody>
          <a:bodyPr wrap="none" rtlCol="0">
            <a:spAutoFit/>
          </a:bodyPr>
          <a:lstStyle/>
          <a:p>
            <a:r>
              <a:rPr lang="en-US" sz="2000" dirty="0" smtClean="0"/>
              <a:t>Finished? Check that you have responded to ALL feedback</a:t>
            </a:r>
            <a:r>
              <a:rPr lang="is-IS" sz="2000" dirty="0" smtClean="0"/>
              <a:t>…</a:t>
            </a:r>
          </a:p>
          <a:p>
            <a:r>
              <a:rPr lang="en-US" sz="2000" dirty="0" smtClean="0"/>
              <a:t>Definitely finished? Take the remaining time to enjoy reading your book.</a:t>
            </a:r>
            <a:endParaRPr lang="is-IS" sz="2000" dirty="0"/>
          </a:p>
        </p:txBody>
      </p:sp>
      <p:sp>
        <p:nvSpPr>
          <p:cNvPr id="17" name="Isosceles Triangle 16"/>
          <p:cNvSpPr/>
          <p:nvPr/>
        </p:nvSpPr>
        <p:spPr>
          <a:xfrm>
            <a:off x="6498214" y="3465004"/>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p:cNvSpPr/>
          <p:nvPr/>
        </p:nvSpPr>
        <p:spPr>
          <a:xfrm flipV="1">
            <a:off x="6498214" y="1880828"/>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entagon 18"/>
          <p:cNvSpPr/>
          <p:nvPr/>
        </p:nvSpPr>
        <p:spPr>
          <a:xfrm rot="16200000">
            <a:off x="6822250" y="4203086"/>
            <a:ext cx="1584176" cy="108012"/>
          </a:xfrm>
          <a:prstGeom prst="homePlate">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owchart: Collate 3"/>
          <p:cNvSpPr/>
          <p:nvPr/>
        </p:nvSpPr>
        <p:spPr>
          <a:xfrm>
            <a:off x="6444208" y="1844824"/>
            <a:ext cx="2340260" cy="3204356"/>
          </a:xfrm>
          <a:prstGeom prst="flowChartCollate">
            <a:avLst/>
          </a:prstGeom>
          <a:noFill/>
          <a:ln w="57150"/>
        </p:spPr>
        <p:style>
          <a:lnRef idx="2">
            <a:schemeClr val="dk1"/>
          </a:lnRef>
          <a:fillRef idx="1">
            <a:schemeClr val="lt1"/>
          </a:fillRef>
          <a:effectRef idx="0">
            <a:schemeClr val="dk1"/>
          </a:effectRef>
          <a:fontRef idx="minor">
            <a:schemeClr val="dk1"/>
          </a:fontRef>
        </p:style>
        <p:txBody>
          <a:bodyPr rtlCol="0" anchor="ctr"/>
          <a:lstStyle/>
          <a:p>
            <a:pPr algn="ctr"/>
            <a:endParaRPr lang="en-GB">
              <a:solidFill>
                <a:schemeClr val="tx1"/>
              </a:solidFill>
            </a:endParaRPr>
          </a:p>
        </p:txBody>
      </p:sp>
      <p:sp>
        <p:nvSpPr>
          <p:cNvPr id="21" name="TextBox 20"/>
          <p:cNvSpPr txBox="1"/>
          <p:nvPr/>
        </p:nvSpPr>
        <p:spPr>
          <a:xfrm>
            <a:off x="6957750" y="2060848"/>
            <a:ext cx="1313180" cy="369332"/>
          </a:xfrm>
          <a:prstGeom prst="rect">
            <a:avLst/>
          </a:prstGeom>
          <a:noFill/>
        </p:spPr>
        <p:txBody>
          <a:bodyPr wrap="none" rtlCol="0">
            <a:spAutoFit/>
          </a:bodyPr>
          <a:lstStyle/>
          <a:p>
            <a:pPr algn="ctr"/>
            <a:r>
              <a:rPr lang="en-GB" dirty="0" smtClean="0"/>
              <a:t>20 minutes</a:t>
            </a:r>
            <a:endParaRPr lang="en-GB" dirty="0"/>
          </a:p>
        </p:txBody>
      </p:sp>
      <p:sp>
        <p:nvSpPr>
          <p:cNvPr id="22" name="Text Box 5"/>
          <p:cNvSpPr txBox="1">
            <a:spLocks noChangeArrowheads="1"/>
          </p:cNvSpPr>
          <p:nvPr/>
        </p:nvSpPr>
        <p:spPr bwMode="auto">
          <a:xfrm>
            <a:off x="6979338" y="4221088"/>
            <a:ext cx="1270000" cy="823912"/>
          </a:xfrm>
          <a:prstGeom prst="rect">
            <a:avLst/>
          </a:prstGeom>
          <a:noFill/>
          <a:ln w="9525">
            <a:noFill/>
            <a:miter lim="800000"/>
            <a:headEnd/>
            <a:tailEnd/>
          </a:ln>
          <a:effectLst/>
        </p:spPr>
        <p:txBody>
          <a:bodyPr wrap="none">
            <a:spAutoFit/>
          </a:bodyPr>
          <a:lstStyle/>
          <a:p>
            <a:r>
              <a:rPr lang="en-GB" sz="4800" dirty="0"/>
              <a:t>End</a:t>
            </a:r>
          </a:p>
        </p:txBody>
      </p:sp>
    </p:spTree>
    <p:extLst>
      <p:ext uri="{BB962C8B-B14F-4D97-AF65-F5344CB8AC3E}">
        <p14:creationId xmlns:p14="http://schemas.microsoft.com/office/powerpoint/2010/main" val="36535411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1200000"/>
                                        <p:tgtEl>
                                          <p:spTgt spid="18"/>
                                        </p:tgtEl>
                                      </p:cBhvr>
                                    </p:animEffect>
                                    <p:set>
                                      <p:cBhvr>
                                        <p:cTn id="7" dur="1" fill="hold">
                                          <p:stCondLst>
                                            <p:cond delay="1199999"/>
                                          </p:stCondLst>
                                        </p:cTn>
                                        <p:tgtEl>
                                          <p:spTgt spid="18"/>
                                        </p:tgtEl>
                                        <p:attrNameLst>
                                          <p:attrName>style.visibility</p:attrName>
                                        </p:attrNameLst>
                                      </p:cBhvr>
                                      <p:to>
                                        <p:strVal val="hidden"/>
                                      </p:to>
                                    </p:se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1200000"/>
                                        <p:tgtEl>
                                          <p:spTgt spid="1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par>
                          <p:cTn id="14" fill="hold">
                            <p:stCondLst>
                              <p:cond delay="1200000"/>
                            </p:stCondLst>
                            <p:childTnLst>
                              <p:par>
                                <p:cTn id="15" presetID="1"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0768"/>
            <a:ext cx="9144000" cy="1143000"/>
          </a:xfrm>
          <a:solidFill>
            <a:schemeClr val="accent4">
              <a:lumMod val="60000"/>
              <a:lumOff val="40000"/>
            </a:schemeClr>
          </a:solidFill>
        </p:spPr>
        <p:txBody>
          <a:bodyPr/>
          <a:lstStyle/>
          <a:p>
            <a:r>
              <a:rPr lang="en-US" u="sng" dirty="0" smtClean="0"/>
              <a:t>The Nurse</a:t>
            </a:r>
            <a:endParaRPr lang="en-US" u="sng" dirty="0"/>
          </a:p>
        </p:txBody>
      </p:sp>
      <p:sp>
        <p:nvSpPr>
          <p:cNvPr id="4" name="Title 1"/>
          <p:cNvSpPr txBox="1">
            <a:spLocks/>
          </p:cNvSpPr>
          <p:nvPr/>
        </p:nvSpPr>
        <p:spPr>
          <a:xfrm>
            <a:off x="3326974" y="73371"/>
            <a:ext cx="6032727" cy="100347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u="sng" smtClean="0"/>
              <a:t>Thursday 21</a:t>
            </a:r>
            <a:r>
              <a:rPr lang="en-US" sz="3200" u="sng" baseline="30000" smtClean="0"/>
              <a:t>st</a:t>
            </a:r>
            <a:r>
              <a:rPr lang="en-US" sz="3200" u="sng" smtClean="0"/>
              <a:t> January 2016</a:t>
            </a:r>
            <a:endParaRPr lang="en-US" sz="3200" u="sng" dirty="0"/>
          </a:p>
        </p:txBody>
      </p:sp>
      <p:sp>
        <p:nvSpPr>
          <p:cNvPr id="5" name="TextBox 4"/>
          <p:cNvSpPr txBox="1"/>
          <p:nvPr/>
        </p:nvSpPr>
        <p:spPr>
          <a:xfrm>
            <a:off x="0" y="2636912"/>
            <a:ext cx="9144000" cy="1015663"/>
          </a:xfrm>
          <a:prstGeom prst="rect">
            <a:avLst/>
          </a:prstGeom>
          <a:solidFill>
            <a:schemeClr val="accent3">
              <a:lumMod val="60000"/>
              <a:lumOff val="40000"/>
            </a:schemeClr>
          </a:solidFill>
        </p:spPr>
        <p:txBody>
          <a:bodyPr wrap="square" rtlCol="0">
            <a:spAutoFit/>
          </a:bodyPr>
          <a:lstStyle/>
          <a:p>
            <a:r>
              <a:rPr lang="en-US" sz="2000" dirty="0" smtClean="0"/>
              <a:t>Excellent learners will: </a:t>
            </a:r>
            <a:r>
              <a:rPr lang="en-US" sz="2000" dirty="0" err="1" smtClean="0"/>
              <a:t>analyse</a:t>
            </a:r>
            <a:r>
              <a:rPr lang="en-US" sz="2000" dirty="0" smtClean="0"/>
              <a:t> how the Nurse is introduced in </a:t>
            </a:r>
            <a:r>
              <a:rPr lang="en-US" sz="2000" dirty="0" err="1" smtClean="0"/>
              <a:t>Luhrmann’s</a:t>
            </a:r>
            <a:r>
              <a:rPr lang="en-US" sz="2000" dirty="0" smtClean="0"/>
              <a:t> film</a:t>
            </a:r>
          </a:p>
          <a:p>
            <a:endParaRPr lang="en-US" sz="2000" dirty="0"/>
          </a:p>
          <a:p>
            <a:r>
              <a:rPr lang="en-US" sz="2000" dirty="0" smtClean="0"/>
              <a:t>Skilled learners will: explain how the Nurse is introduced in </a:t>
            </a:r>
            <a:r>
              <a:rPr lang="en-US" sz="2000" dirty="0" err="1" smtClean="0"/>
              <a:t>Luhrmann’s</a:t>
            </a:r>
            <a:r>
              <a:rPr lang="en-US" sz="2000" dirty="0" smtClean="0"/>
              <a:t> film</a:t>
            </a:r>
            <a:endParaRPr lang="en-US" sz="2000" dirty="0"/>
          </a:p>
        </p:txBody>
      </p:sp>
      <p:sp>
        <p:nvSpPr>
          <p:cNvPr id="6" name="TextBox 5"/>
          <p:cNvSpPr txBox="1"/>
          <p:nvPr/>
        </p:nvSpPr>
        <p:spPr>
          <a:xfrm>
            <a:off x="167491" y="3789040"/>
            <a:ext cx="9097362" cy="2677656"/>
          </a:xfrm>
          <a:prstGeom prst="rect">
            <a:avLst/>
          </a:prstGeom>
          <a:solidFill>
            <a:srgbClr val="FFFFFF"/>
          </a:solidFill>
        </p:spPr>
        <p:txBody>
          <a:bodyPr wrap="none" rtlCol="0">
            <a:spAutoFit/>
          </a:bodyPr>
          <a:lstStyle/>
          <a:p>
            <a:r>
              <a:rPr lang="en-US" sz="2400" u="sng" dirty="0" smtClean="0"/>
              <a:t>Starter</a:t>
            </a:r>
          </a:p>
          <a:p>
            <a:endParaRPr lang="en-US" sz="2400" u="sng" dirty="0"/>
          </a:p>
          <a:p>
            <a:pPr marL="342900" indent="-342900">
              <a:buAutoNum type="arabicParenR"/>
            </a:pPr>
            <a:r>
              <a:rPr lang="en-US" sz="2400" dirty="0" smtClean="0"/>
              <a:t>How would you describe the Nurses personality</a:t>
            </a:r>
          </a:p>
          <a:p>
            <a:pPr marL="342900" indent="-342900">
              <a:buAutoNum type="arabicParenR"/>
            </a:pPr>
            <a:endParaRPr lang="en-US" sz="2400" dirty="0"/>
          </a:p>
          <a:p>
            <a:pPr marL="342900" indent="-342900">
              <a:buAutoNum type="arabicParenR"/>
            </a:pPr>
            <a:r>
              <a:rPr lang="en-US" sz="2400" dirty="0" smtClean="0"/>
              <a:t>How would you describe the Nurse’s </a:t>
            </a:r>
            <a:r>
              <a:rPr lang="en-US" sz="2400" dirty="0" err="1" smtClean="0"/>
              <a:t>relatioship</a:t>
            </a:r>
            <a:r>
              <a:rPr lang="en-US" sz="2400" dirty="0" smtClean="0"/>
              <a:t> with Juliet?</a:t>
            </a:r>
          </a:p>
          <a:p>
            <a:pPr marL="342900" indent="-342900">
              <a:buAutoNum type="arabicParenR"/>
            </a:pPr>
            <a:endParaRPr lang="en-US" sz="2400" dirty="0"/>
          </a:p>
          <a:p>
            <a:pPr marL="342900" indent="-342900">
              <a:buAutoNum type="arabicParenR"/>
            </a:pPr>
            <a:r>
              <a:rPr lang="en-US" sz="2400" dirty="0" smtClean="0"/>
              <a:t>How would you describe the Nurse’s relationship with Lady Capulet?</a:t>
            </a:r>
            <a:endParaRPr lang="en-US" sz="2400" dirty="0"/>
          </a:p>
        </p:txBody>
      </p:sp>
    </p:spTree>
    <p:extLst>
      <p:ext uri="{BB962C8B-B14F-4D97-AF65-F5344CB8AC3E}">
        <p14:creationId xmlns:p14="http://schemas.microsoft.com/office/powerpoint/2010/main" val="193303048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1143000"/>
          </a:xfrm>
          <a:solidFill>
            <a:srgbClr val="B3A2C7"/>
          </a:solidFill>
        </p:spPr>
        <p:txBody>
          <a:bodyPr/>
          <a:lstStyle/>
          <a:p>
            <a:r>
              <a:rPr lang="en-US" u="sng" dirty="0" smtClean="0"/>
              <a:t>Annotations</a:t>
            </a:r>
            <a:endParaRPr lang="en-US" u="sng" dirty="0"/>
          </a:p>
        </p:txBody>
      </p:sp>
      <p:sp>
        <p:nvSpPr>
          <p:cNvPr id="3" name="Content Placeholder 2"/>
          <p:cNvSpPr>
            <a:spLocks noGrp="1"/>
          </p:cNvSpPr>
          <p:nvPr>
            <p:ph idx="1"/>
          </p:nvPr>
        </p:nvSpPr>
        <p:spPr>
          <a:xfrm>
            <a:off x="457200" y="1600201"/>
            <a:ext cx="8229600" cy="1684784"/>
          </a:xfrm>
        </p:spPr>
        <p:txBody>
          <a:bodyPr/>
          <a:lstStyle/>
          <a:p>
            <a:pPr marL="0" indent="0">
              <a:buNone/>
            </a:pPr>
            <a:r>
              <a:rPr lang="en-US" dirty="0" smtClean="0"/>
              <a:t>As we discuss the nurse as a class, you need to be writing notes in your book about how she is </a:t>
            </a:r>
            <a:r>
              <a:rPr lang="en-US" u="sng" dirty="0" smtClean="0">
                <a:solidFill>
                  <a:srgbClr val="FF0000"/>
                </a:solidFill>
              </a:rPr>
              <a:t>presented</a:t>
            </a:r>
          </a:p>
        </p:txBody>
      </p:sp>
      <p:cxnSp>
        <p:nvCxnSpPr>
          <p:cNvPr id="6" name="Straight Arrow Connector 5"/>
          <p:cNvCxnSpPr/>
          <p:nvPr/>
        </p:nvCxnSpPr>
        <p:spPr>
          <a:xfrm>
            <a:off x="2195736" y="3140968"/>
            <a:ext cx="936104" cy="792088"/>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131840" y="4149080"/>
            <a:ext cx="5268051" cy="369332"/>
          </a:xfrm>
          <a:prstGeom prst="rect">
            <a:avLst/>
          </a:prstGeom>
          <a:solidFill>
            <a:srgbClr val="FFFF00"/>
          </a:solidFill>
          <a:ln>
            <a:solidFill>
              <a:srgbClr val="000000"/>
            </a:solidFill>
          </a:ln>
        </p:spPr>
        <p:txBody>
          <a:bodyPr wrap="none" rtlCol="0">
            <a:spAutoFit/>
          </a:bodyPr>
          <a:lstStyle/>
          <a:p>
            <a:r>
              <a:rPr lang="en-US" dirty="0" smtClean="0"/>
              <a:t>From the text, what kind of person do we think she is?</a:t>
            </a:r>
            <a:endParaRPr lang="en-US" dirty="0"/>
          </a:p>
        </p:txBody>
      </p:sp>
    </p:spTree>
    <p:extLst>
      <p:ext uri="{BB962C8B-B14F-4D97-AF65-F5344CB8AC3E}">
        <p14:creationId xmlns:p14="http://schemas.microsoft.com/office/powerpoint/2010/main" val="360524901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B3A2C7"/>
          </a:solidFill>
        </p:spPr>
        <p:txBody>
          <a:bodyPr/>
          <a:lstStyle/>
          <a:p>
            <a:r>
              <a:rPr lang="en-US" dirty="0" smtClean="0"/>
              <a:t>PEE (Reading skills)</a:t>
            </a:r>
            <a:endParaRPr lang="en-US" dirty="0"/>
          </a:p>
        </p:txBody>
      </p:sp>
      <p:sp>
        <p:nvSpPr>
          <p:cNvPr id="3" name="Content Placeholder 2"/>
          <p:cNvSpPr>
            <a:spLocks noGrp="1"/>
          </p:cNvSpPr>
          <p:nvPr>
            <p:ph idx="1"/>
          </p:nvPr>
        </p:nvSpPr>
        <p:spPr>
          <a:xfrm>
            <a:off x="467544" y="1556792"/>
            <a:ext cx="8291264" cy="1396752"/>
          </a:xfrm>
          <a:solidFill>
            <a:schemeClr val="bg1"/>
          </a:solidFill>
          <a:ln>
            <a:solidFill>
              <a:schemeClr val="tx1"/>
            </a:solidFill>
          </a:ln>
        </p:spPr>
        <p:txBody>
          <a:bodyPr/>
          <a:lstStyle/>
          <a:p>
            <a:pPr marL="0" indent="0" algn="ctr">
              <a:buNone/>
            </a:pPr>
            <a:r>
              <a:rPr lang="en-US" dirty="0" smtClean="0"/>
              <a:t>What do you need to do to get a level 6 in a reading key challenge?</a:t>
            </a:r>
            <a:endParaRPr lang="en-US" dirty="0"/>
          </a:p>
        </p:txBody>
      </p:sp>
      <p:sp>
        <p:nvSpPr>
          <p:cNvPr id="4" name="TextBox 3"/>
          <p:cNvSpPr txBox="1"/>
          <p:nvPr/>
        </p:nvSpPr>
        <p:spPr>
          <a:xfrm>
            <a:off x="827584" y="3429000"/>
            <a:ext cx="3528392" cy="2585323"/>
          </a:xfrm>
          <a:prstGeom prst="rect">
            <a:avLst/>
          </a:prstGeom>
          <a:solidFill>
            <a:srgbClr val="FFFF00"/>
          </a:solidFill>
        </p:spPr>
        <p:txBody>
          <a:bodyPr wrap="square" rtlCol="0">
            <a:spAutoFit/>
          </a:bodyPr>
          <a:lstStyle/>
          <a:p>
            <a:r>
              <a:rPr lang="en-US" sz="5400" dirty="0" smtClean="0"/>
              <a:t>Point</a:t>
            </a:r>
          </a:p>
          <a:p>
            <a:r>
              <a:rPr lang="en-US" sz="5400" dirty="0" smtClean="0"/>
              <a:t>Evidence</a:t>
            </a:r>
          </a:p>
          <a:p>
            <a:r>
              <a:rPr lang="en-US" sz="5400" dirty="0" smtClean="0">
                <a:solidFill>
                  <a:srgbClr val="FF0000"/>
                </a:solidFill>
              </a:rPr>
              <a:t>Explain</a:t>
            </a:r>
            <a:endParaRPr lang="en-US" sz="5400" dirty="0">
              <a:solidFill>
                <a:srgbClr val="FF0000"/>
              </a:solidFill>
            </a:endParaRPr>
          </a:p>
        </p:txBody>
      </p:sp>
      <p:sp>
        <p:nvSpPr>
          <p:cNvPr id="5" name="Right Brace 4"/>
          <p:cNvSpPr/>
          <p:nvPr/>
        </p:nvSpPr>
        <p:spPr>
          <a:xfrm>
            <a:off x="4355976" y="3429000"/>
            <a:ext cx="1584176" cy="1656184"/>
          </a:xfrm>
          <a:prstGeom prst="rightBrace">
            <a:avLst/>
          </a:prstGeom>
          <a:ln w="57150" cmpd="sng">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6084168" y="3933056"/>
            <a:ext cx="2521794" cy="523220"/>
          </a:xfrm>
          <a:prstGeom prst="rect">
            <a:avLst/>
          </a:prstGeom>
          <a:solidFill>
            <a:schemeClr val="accent3">
              <a:lumMod val="60000"/>
              <a:lumOff val="40000"/>
            </a:schemeClr>
          </a:solidFill>
          <a:ln>
            <a:solidFill>
              <a:srgbClr val="000000"/>
            </a:solidFill>
          </a:ln>
        </p:spPr>
        <p:txBody>
          <a:bodyPr wrap="none" rtlCol="0">
            <a:spAutoFit/>
          </a:bodyPr>
          <a:lstStyle/>
          <a:p>
            <a:r>
              <a:rPr lang="en-US" sz="2800" dirty="0" smtClean="0"/>
              <a:t>This is all level 5</a:t>
            </a:r>
            <a:endParaRPr lang="en-US" sz="2800" dirty="0"/>
          </a:p>
        </p:txBody>
      </p:sp>
      <p:cxnSp>
        <p:nvCxnSpPr>
          <p:cNvPr id="8" name="Straight Arrow Connector 7"/>
          <p:cNvCxnSpPr>
            <a:endCxn id="10" idx="1"/>
          </p:cNvCxnSpPr>
          <p:nvPr/>
        </p:nvCxnSpPr>
        <p:spPr>
          <a:xfrm flipV="1">
            <a:off x="4355976" y="5561658"/>
            <a:ext cx="1728192" cy="27582"/>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084168" y="4869160"/>
            <a:ext cx="2736304" cy="1384995"/>
          </a:xfrm>
          <a:prstGeom prst="rect">
            <a:avLst/>
          </a:prstGeom>
          <a:solidFill>
            <a:schemeClr val="accent6">
              <a:lumMod val="60000"/>
              <a:lumOff val="40000"/>
            </a:schemeClr>
          </a:solidFill>
          <a:ln>
            <a:solidFill>
              <a:srgbClr val="000000"/>
            </a:solidFill>
          </a:ln>
        </p:spPr>
        <p:txBody>
          <a:bodyPr wrap="square" rtlCol="0">
            <a:spAutoFit/>
          </a:bodyPr>
          <a:lstStyle/>
          <a:p>
            <a:r>
              <a:rPr lang="en-US" sz="2800" dirty="0" smtClean="0"/>
              <a:t>This is where we can really see level 6 ‘thinking’</a:t>
            </a:r>
            <a:endParaRPr lang="en-US" sz="2800" dirty="0"/>
          </a:p>
        </p:txBody>
      </p:sp>
    </p:spTree>
    <p:extLst>
      <p:ext uri="{BB962C8B-B14F-4D97-AF65-F5344CB8AC3E}">
        <p14:creationId xmlns:p14="http://schemas.microsoft.com/office/powerpoint/2010/main" val="3474616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u="sng" dirty="0" smtClean="0"/>
              <a:t>Write a PEE</a:t>
            </a:r>
            <a:endParaRPr lang="en-US" u="sng" dirty="0"/>
          </a:p>
        </p:txBody>
      </p:sp>
      <p:sp>
        <p:nvSpPr>
          <p:cNvPr id="3" name="Content Placeholder 2"/>
          <p:cNvSpPr>
            <a:spLocks noGrp="1"/>
          </p:cNvSpPr>
          <p:nvPr>
            <p:ph idx="1"/>
          </p:nvPr>
        </p:nvSpPr>
        <p:spPr/>
        <p:txBody>
          <a:bodyPr/>
          <a:lstStyle/>
          <a:p>
            <a:pPr marL="0" indent="0" algn="ctr">
              <a:buNone/>
            </a:pPr>
            <a:r>
              <a:rPr lang="en-US" dirty="0"/>
              <a:t>How does </a:t>
            </a:r>
            <a:r>
              <a:rPr lang="en-US" dirty="0" err="1"/>
              <a:t>Baz</a:t>
            </a:r>
            <a:r>
              <a:rPr lang="en-US" dirty="0"/>
              <a:t> </a:t>
            </a:r>
            <a:r>
              <a:rPr lang="en-US" dirty="0" err="1"/>
              <a:t>Lurhmann</a:t>
            </a:r>
            <a:r>
              <a:rPr lang="en-US" dirty="0"/>
              <a:t> introduce the Nurse?</a:t>
            </a:r>
          </a:p>
          <a:p>
            <a:pPr marL="0" indent="0" algn="ctr">
              <a:buNone/>
            </a:pPr>
            <a:endParaRPr lang="en-US" dirty="0"/>
          </a:p>
          <a:p>
            <a:pPr marL="0" indent="0" algn="ctr">
              <a:buNone/>
            </a:pPr>
            <a:r>
              <a:rPr lang="en-US" dirty="0"/>
              <a:t>Consider:</a:t>
            </a:r>
          </a:p>
          <a:p>
            <a:pPr marL="0" indent="0" algn="ctr">
              <a:buNone/>
            </a:pPr>
            <a:r>
              <a:rPr lang="en-US" b="1" dirty="0" smtClean="0"/>
              <a:t>What the Nurse says</a:t>
            </a:r>
          </a:p>
          <a:p>
            <a:pPr marL="0" indent="0" algn="ctr">
              <a:buNone/>
            </a:pPr>
            <a:endParaRPr lang="en-US" dirty="0"/>
          </a:p>
          <a:p>
            <a:pPr marL="0" indent="0" algn="ctr">
              <a:buNone/>
            </a:pPr>
            <a:r>
              <a:rPr lang="en-US" b="1" dirty="0" err="1"/>
              <a:t>Mise</a:t>
            </a:r>
            <a:r>
              <a:rPr lang="en-US" b="1" dirty="0"/>
              <a:t>-en-scène</a:t>
            </a:r>
          </a:p>
          <a:p>
            <a:pPr marL="0" indent="0" algn="ctr">
              <a:buNone/>
            </a:pPr>
            <a:r>
              <a:rPr lang="en-US" b="1" dirty="0" smtClean="0"/>
              <a:t>Sound </a:t>
            </a:r>
            <a:r>
              <a:rPr lang="en-US" b="1" dirty="0"/>
              <a:t>(diegetic/non-diegetic</a:t>
            </a:r>
            <a:r>
              <a:rPr lang="en-US" b="1" dirty="0" smtClean="0"/>
              <a:t>)</a:t>
            </a:r>
          </a:p>
          <a:p>
            <a:pPr marL="0" indent="0" algn="ctr">
              <a:buNone/>
            </a:pPr>
            <a:endParaRPr lang="en-US" b="1" dirty="0"/>
          </a:p>
          <a:p>
            <a:endParaRPr lang="en-US" dirty="0"/>
          </a:p>
        </p:txBody>
      </p:sp>
      <p:sp>
        <p:nvSpPr>
          <p:cNvPr id="4" name="Right Brace 3"/>
          <p:cNvSpPr/>
          <p:nvPr/>
        </p:nvSpPr>
        <p:spPr>
          <a:xfrm>
            <a:off x="7020272" y="4509120"/>
            <a:ext cx="360040" cy="1944216"/>
          </a:xfrm>
          <a:prstGeom prst="rightBrace">
            <a:avLst/>
          </a:pr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flipH="1">
            <a:off x="7380312" y="5157192"/>
            <a:ext cx="1944217" cy="830997"/>
          </a:xfrm>
          <a:prstGeom prst="rect">
            <a:avLst/>
          </a:prstGeom>
          <a:solidFill>
            <a:srgbClr val="FAC090"/>
          </a:solidFill>
        </p:spPr>
        <p:txBody>
          <a:bodyPr wrap="square" rtlCol="0">
            <a:spAutoFit/>
          </a:bodyPr>
          <a:lstStyle/>
          <a:p>
            <a:r>
              <a:rPr lang="en-US" sz="2400" dirty="0" smtClean="0"/>
              <a:t>This is challenging!!</a:t>
            </a:r>
            <a:endParaRPr lang="en-US" sz="2400" dirty="0"/>
          </a:p>
        </p:txBody>
      </p:sp>
    </p:spTree>
    <p:extLst>
      <p:ext uri="{BB962C8B-B14F-4D97-AF65-F5344CB8AC3E}">
        <p14:creationId xmlns:p14="http://schemas.microsoft.com/office/powerpoint/2010/main" val="15106647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u="sng" dirty="0" smtClean="0"/>
              <a:t>Peer Assess</a:t>
            </a:r>
            <a:endParaRPr lang="en-US" u="sng" dirty="0"/>
          </a:p>
        </p:txBody>
      </p:sp>
      <p:sp>
        <p:nvSpPr>
          <p:cNvPr id="3" name="Content Placeholder 2"/>
          <p:cNvSpPr>
            <a:spLocks noGrp="1"/>
          </p:cNvSpPr>
          <p:nvPr>
            <p:ph idx="1"/>
          </p:nvPr>
        </p:nvSpPr>
        <p:spPr>
          <a:xfrm>
            <a:off x="539552" y="1484784"/>
            <a:ext cx="8229600" cy="4525963"/>
          </a:xfrm>
          <a:ln>
            <a:solidFill>
              <a:srgbClr val="000000"/>
            </a:solidFill>
          </a:ln>
        </p:spPr>
        <p:txBody>
          <a:bodyPr>
            <a:normAutofit fontScale="92500" lnSpcReduction="10000"/>
          </a:bodyPr>
          <a:lstStyle/>
          <a:p>
            <a:pPr marL="0" indent="0">
              <a:buNone/>
            </a:pPr>
            <a:r>
              <a:rPr lang="en-US" dirty="0" smtClean="0"/>
              <a:t>Have they:</a:t>
            </a:r>
          </a:p>
          <a:p>
            <a:pPr marL="514350" indent="-514350">
              <a:buAutoNum type="arabicParenR"/>
            </a:pPr>
            <a:r>
              <a:rPr lang="en-US" dirty="0" smtClean="0"/>
              <a:t>In their point, addressed the question?</a:t>
            </a:r>
          </a:p>
          <a:p>
            <a:pPr marL="514350" indent="-514350">
              <a:buAutoNum type="arabicParenR"/>
            </a:pPr>
            <a:r>
              <a:rPr lang="en-US" dirty="0" smtClean="0"/>
              <a:t>Provided relevant evidence (usually a quotation)?</a:t>
            </a:r>
          </a:p>
          <a:p>
            <a:pPr marL="514350" indent="-514350">
              <a:buAutoNum type="arabicParenR"/>
            </a:pPr>
            <a:r>
              <a:rPr lang="en-US" dirty="0" smtClean="0"/>
              <a:t>Explained what the </a:t>
            </a:r>
            <a:r>
              <a:rPr lang="en-US" dirty="0" err="1" smtClean="0"/>
              <a:t>evidene</a:t>
            </a:r>
            <a:r>
              <a:rPr lang="en-US" dirty="0" smtClean="0"/>
              <a:t> means?</a:t>
            </a:r>
          </a:p>
          <a:p>
            <a:pPr marL="514350" indent="-514350">
              <a:buAutoNum type="arabicParenR"/>
            </a:pPr>
            <a:r>
              <a:rPr lang="en-US" dirty="0" smtClean="0"/>
              <a:t>Inferred something from the evidence?</a:t>
            </a:r>
          </a:p>
          <a:p>
            <a:pPr marL="514350" indent="-514350">
              <a:buAutoNum type="arabicParenR"/>
            </a:pPr>
            <a:r>
              <a:rPr lang="en-US" dirty="0" smtClean="0"/>
              <a:t>Picked out a keyword/image and explained how it presents the nurse?</a:t>
            </a:r>
          </a:p>
          <a:p>
            <a:pPr marL="514350" indent="-514350">
              <a:buAutoNum type="arabicParenR"/>
            </a:pPr>
            <a:r>
              <a:rPr lang="en-US" dirty="0" smtClean="0"/>
              <a:t>Used any English terminology?</a:t>
            </a:r>
            <a:endParaRPr lang="en-US" dirty="0"/>
          </a:p>
        </p:txBody>
      </p:sp>
    </p:spTree>
    <p:extLst>
      <p:ext uri="{BB962C8B-B14F-4D97-AF65-F5344CB8AC3E}">
        <p14:creationId xmlns:p14="http://schemas.microsoft.com/office/powerpoint/2010/main" val="78933977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B3A2C7"/>
          </a:solidFill>
        </p:spPr>
        <p:txBody>
          <a:bodyPr/>
          <a:lstStyle/>
          <a:p>
            <a:r>
              <a:rPr lang="en-US" dirty="0" smtClean="0"/>
              <a:t>Homework</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u="sng" dirty="0" smtClean="0"/>
              <a:t>Research task</a:t>
            </a:r>
          </a:p>
          <a:p>
            <a:pPr marL="0" indent="0">
              <a:buNone/>
            </a:pPr>
            <a:endParaRPr lang="en-US" dirty="0"/>
          </a:p>
          <a:p>
            <a:pPr marL="0" indent="0">
              <a:buNone/>
            </a:pPr>
            <a:r>
              <a:rPr lang="en-US" dirty="0" smtClean="0">
                <a:solidFill>
                  <a:srgbClr val="FF0000"/>
                </a:solidFill>
              </a:rPr>
              <a:t>What was London like in Shakespeare’s day?</a:t>
            </a:r>
          </a:p>
          <a:p>
            <a:pPr marL="0" indent="0">
              <a:buNone/>
            </a:pPr>
            <a:endParaRPr lang="en-US" dirty="0">
              <a:solidFill>
                <a:srgbClr val="FF0000"/>
              </a:solidFill>
            </a:endParaRPr>
          </a:p>
          <a:p>
            <a:pPr marL="0" indent="0">
              <a:buNone/>
            </a:pPr>
            <a:r>
              <a:rPr lang="en-US" dirty="0" smtClean="0">
                <a:solidFill>
                  <a:srgbClr val="FF0000"/>
                </a:solidFill>
              </a:rPr>
              <a:t>What was the Globe theatre like?</a:t>
            </a:r>
            <a:endParaRPr lang="en-US" dirty="0">
              <a:solidFill>
                <a:srgbClr val="FF0000"/>
              </a:solidFill>
            </a:endParaRPr>
          </a:p>
          <a:p>
            <a:pPr marL="0" indent="0">
              <a:buNone/>
            </a:pPr>
            <a:endParaRPr lang="en-US" dirty="0" smtClean="0">
              <a:solidFill>
                <a:srgbClr val="FF0000"/>
              </a:solidFill>
            </a:endParaRPr>
          </a:p>
          <a:p>
            <a:pPr marL="0" indent="0">
              <a:buNone/>
            </a:pPr>
            <a:r>
              <a:rPr lang="en-US" dirty="0" smtClean="0"/>
              <a:t>This can be written or typed, but I expect ¾ of a page in </a:t>
            </a:r>
            <a:r>
              <a:rPr lang="en-US" b="1" u="sng" dirty="0" smtClean="0"/>
              <a:t>your own words</a:t>
            </a:r>
            <a:r>
              <a:rPr lang="en-US" dirty="0" smtClean="0"/>
              <a:t>.</a:t>
            </a:r>
          </a:p>
          <a:p>
            <a:pPr marL="0" indent="0">
              <a:buNone/>
            </a:pPr>
            <a:endParaRPr lang="en-US" dirty="0"/>
          </a:p>
          <a:p>
            <a:pPr marL="0" indent="0" algn="ctr">
              <a:buNone/>
            </a:pPr>
            <a:r>
              <a:rPr lang="en-US" dirty="0" smtClean="0">
                <a:solidFill>
                  <a:srgbClr val="3366FF"/>
                </a:solidFill>
              </a:rPr>
              <a:t>Due: Wednesday 27</a:t>
            </a:r>
            <a:r>
              <a:rPr lang="en-US" baseline="30000" dirty="0" smtClean="0">
                <a:solidFill>
                  <a:srgbClr val="3366FF"/>
                </a:solidFill>
              </a:rPr>
              <a:t>th</a:t>
            </a:r>
            <a:r>
              <a:rPr lang="en-US" dirty="0" smtClean="0">
                <a:solidFill>
                  <a:srgbClr val="3366FF"/>
                </a:solidFill>
              </a:rPr>
              <a:t> January 2016</a:t>
            </a:r>
          </a:p>
        </p:txBody>
      </p:sp>
    </p:spTree>
    <p:extLst>
      <p:ext uri="{BB962C8B-B14F-4D97-AF65-F5344CB8AC3E}">
        <p14:creationId xmlns:p14="http://schemas.microsoft.com/office/powerpoint/2010/main" val="31049295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Batman or Shakespeare?</a:t>
            </a:r>
            <a:endParaRPr lang="en-GB" dirty="0"/>
          </a:p>
        </p:txBody>
      </p:sp>
      <p:pic>
        <p:nvPicPr>
          <p:cNvPr id="4" name="Picture 3"/>
          <p:cNvPicPr>
            <a:picLocks noChangeAspect="1"/>
          </p:cNvPicPr>
          <p:nvPr/>
        </p:nvPicPr>
        <p:blipFill>
          <a:blip r:embed="rId2"/>
          <a:stretch>
            <a:fillRect/>
          </a:stretch>
        </p:blipFill>
        <p:spPr>
          <a:xfrm>
            <a:off x="5580112" y="2492896"/>
            <a:ext cx="2667000" cy="3048000"/>
          </a:xfrm>
          <a:prstGeom prst="rect">
            <a:avLst/>
          </a:prstGeom>
        </p:spPr>
      </p:pic>
      <p:pic>
        <p:nvPicPr>
          <p:cNvPr id="5" name="Picture 4"/>
          <p:cNvPicPr>
            <a:picLocks noChangeAspect="1"/>
          </p:cNvPicPr>
          <p:nvPr/>
        </p:nvPicPr>
        <p:blipFill>
          <a:blip r:embed="rId3"/>
          <a:stretch>
            <a:fillRect/>
          </a:stretch>
        </p:blipFill>
        <p:spPr>
          <a:xfrm>
            <a:off x="1475656" y="2059586"/>
            <a:ext cx="2349500" cy="3454400"/>
          </a:xfrm>
          <a:prstGeom prst="rect">
            <a:avLst/>
          </a:prstGeom>
        </p:spPr>
      </p:pic>
    </p:spTree>
    <p:extLst>
      <p:ext uri="{BB962C8B-B14F-4D97-AF65-F5344CB8AC3E}">
        <p14:creationId xmlns:p14="http://schemas.microsoft.com/office/powerpoint/2010/main" val="36753408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ctrTitle"/>
          </p:nvPr>
        </p:nvSpPr>
        <p:spPr>
          <a:xfrm>
            <a:off x="250826" y="2420938"/>
            <a:ext cx="8569646" cy="1470025"/>
          </a:xfrm>
        </p:spPr>
        <p:txBody>
          <a:bodyPr>
            <a:normAutofit/>
          </a:bodyPr>
          <a:lstStyle/>
          <a:p>
            <a:pPr eaLnBrk="1" fontAlgn="auto" hangingPunct="1">
              <a:spcAft>
                <a:spcPts val="0"/>
              </a:spcAft>
              <a:defRPr/>
            </a:pPr>
            <a:r>
              <a:rPr lang="en-GB" sz="4000" b="1" dirty="0" smtClean="0">
                <a:solidFill>
                  <a:schemeClr val="tx1"/>
                </a:solidFill>
                <a:latin typeface="+mn-lt"/>
                <a:cs typeface="Calibri" pitchFamily="34" charset="0"/>
              </a:rPr>
              <a:t>WHAT HAVE I LEARNT TODAY?</a:t>
            </a:r>
          </a:p>
        </p:txBody>
      </p:sp>
      <p:sp>
        <p:nvSpPr>
          <p:cNvPr id="49156" name="AutoShape 3"/>
          <p:cNvSpPr>
            <a:spLocks noChangeArrowheads="1"/>
          </p:cNvSpPr>
          <p:nvPr/>
        </p:nvSpPr>
        <p:spPr bwMode="auto">
          <a:xfrm>
            <a:off x="250825" y="981075"/>
            <a:ext cx="2057400" cy="791741"/>
          </a:xfrm>
          <a:prstGeom prst="wedgeRoundRectCallout">
            <a:avLst>
              <a:gd name="adj1" fmla="val 63657"/>
              <a:gd name="adj2" fmla="val 113889"/>
              <a:gd name="adj3" fmla="val 16667"/>
            </a:avLst>
          </a:prstGeom>
          <a:solidFill>
            <a:srgbClr val="FFFF00"/>
          </a:solidFill>
          <a:ln w="28575">
            <a:solidFill>
              <a:srgbClr val="000000"/>
            </a:solidFill>
            <a:miter lim="800000"/>
            <a:headEnd/>
            <a:tailEnd/>
          </a:ln>
        </p:spPr>
        <p:txBody>
          <a:bodyPr/>
          <a:lstStyle/>
          <a:p>
            <a:r>
              <a:rPr lang="en-GB" sz="1800" b="1" dirty="0" smtClean="0">
                <a:latin typeface="Calibri" pitchFamily="34" charset="0"/>
                <a:cs typeface="Calibri" pitchFamily="34" charset="0"/>
              </a:rPr>
              <a:t>Today </a:t>
            </a:r>
            <a:r>
              <a:rPr lang="en-GB" sz="1800" b="1" dirty="0">
                <a:latin typeface="Calibri" pitchFamily="34" charset="0"/>
                <a:cs typeface="Calibri" pitchFamily="34" charset="0"/>
              </a:rPr>
              <a:t>I have learnt that…..</a:t>
            </a:r>
            <a:endParaRPr lang="en-GB" sz="1800" dirty="0">
              <a:latin typeface="Calibri" pitchFamily="34" charset="0"/>
              <a:cs typeface="Calibri" pitchFamily="34" charset="0"/>
            </a:endParaRPr>
          </a:p>
        </p:txBody>
      </p:sp>
      <p:sp>
        <p:nvSpPr>
          <p:cNvPr id="49157" name="AutoShape 4"/>
          <p:cNvSpPr>
            <a:spLocks noChangeArrowheads="1"/>
          </p:cNvSpPr>
          <p:nvPr/>
        </p:nvSpPr>
        <p:spPr bwMode="auto">
          <a:xfrm>
            <a:off x="2987675" y="1484313"/>
            <a:ext cx="2171700" cy="1154112"/>
          </a:xfrm>
          <a:prstGeom prst="wedgeRoundRectCallout">
            <a:avLst>
              <a:gd name="adj1" fmla="val 23024"/>
              <a:gd name="adj2" fmla="val 65466"/>
              <a:gd name="adj3" fmla="val 16667"/>
            </a:avLst>
          </a:prstGeom>
          <a:solidFill>
            <a:srgbClr val="3366FF"/>
          </a:solidFill>
          <a:ln w="28575">
            <a:solidFill>
              <a:srgbClr val="000000"/>
            </a:solidFill>
            <a:miter lim="800000"/>
            <a:headEnd/>
            <a:tailEnd/>
          </a:ln>
        </p:spPr>
        <p:txBody>
          <a:bodyPr/>
          <a:lstStyle/>
          <a:p>
            <a:r>
              <a:rPr lang="en-GB" sz="1800" b="1">
                <a:latin typeface="Calibri" pitchFamily="34" charset="0"/>
                <a:cs typeface="Calibri" pitchFamily="34" charset="0"/>
              </a:rPr>
              <a:t>Before this lesson I could already…..</a:t>
            </a:r>
          </a:p>
          <a:p>
            <a:r>
              <a:rPr lang="en-GB" sz="1800" b="1">
                <a:latin typeface="Calibri" pitchFamily="34" charset="0"/>
                <a:cs typeface="Calibri" pitchFamily="34" charset="0"/>
              </a:rPr>
              <a:t>Now I can also…..</a:t>
            </a:r>
          </a:p>
        </p:txBody>
      </p:sp>
      <p:sp>
        <p:nvSpPr>
          <p:cNvPr id="49158" name="AutoShape 5"/>
          <p:cNvSpPr>
            <a:spLocks noChangeArrowheads="1"/>
          </p:cNvSpPr>
          <p:nvPr/>
        </p:nvSpPr>
        <p:spPr bwMode="auto">
          <a:xfrm>
            <a:off x="5508625" y="908050"/>
            <a:ext cx="1943100" cy="1485900"/>
          </a:xfrm>
          <a:prstGeom prst="wedgeRoundRectCallout">
            <a:avLst>
              <a:gd name="adj1" fmla="val -39380"/>
              <a:gd name="adj2" fmla="val 78741"/>
              <a:gd name="adj3" fmla="val 16667"/>
            </a:avLst>
          </a:prstGeom>
          <a:solidFill>
            <a:srgbClr val="00FF00"/>
          </a:solidFill>
          <a:ln w="28575">
            <a:solidFill>
              <a:srgbClr val="000000"/>
            </a:solidFill>
            <a:miter lim="800000"/>
            <a:headEnd/>
            <a:tailEnd/>
          </a:ln>
        </p:spPr>
        <p:txBody>
          <a:bodyPr/>
          <a:lstStyle/>
          <a:p>
            <a:r>
              <a:rPr lang="en-GB" sz="1800" b="1">
                <a:latin typeface="Calibri" pitchFamily="34" charset="0"/>
                <a:cs typeface="Calibri" pitchFamily="34" charset="0"/>
              </a:rPr>
              <a:t>The most important thing I learned today is…..</a:t>
            </a:r>
            <a:endParaRPr lang="en-GB" sz="1800">
              <a:latin typeface="Calibri" pitchFamily="34" charset="0"/>
              <a:cs typeface="Calibri" pitchFamily="34" charset="0"/>
            </a:endParaRPr>
          </a:p>
        </p:txBody>
      </p:sp>
      <p:sp>
        <p:nvSpPr>
          <p:cNvPr id="49159" name="AutoShape 6"/>
          <p:cNvSpPr>
            <a:spLocks noChangeArrowheads="1"/>
          </p:cNvSpPr>
          <p:nvPr/>
        </p:nvSpPr>
        <p:spPr bwMode="auto">
          <a:xfrm>
            <a:off x="6877050" y="4581525"/>
            <a:ext cx="2057400" cy="1727200"/>
          </a:xfrm>
          <a:prstGeom prst="wedgeRoundRectCallout">
            <a:avLst>
              <a:gd name="adj1" fmla="val -85880"/>
              <a:gd name="adj2" fmla="val -105972"/>
              <a:gd name="adj3" fmla="val 16667"/>
            </a:avLst>
          </a:prstGeom>
          <a:solidFill>
            <a:srgbClr val="FF99CC"/>
          </a:solidFill>
          <a:ln w="28575">
            <a:solidFill>
              <a:srgbClr val="000000"/>
            </a:solidFill>
            <a:miter lim="800000"/>
            <a:headEnd/>
            <a:tailEnd/>
          </a:ln>
        </p:spPr>
        <p:txBody>
          <a:bodyPr/>
          <a:lstStyle/>
          <a:p>
            <a:r>
              <a:rPr lang="en-GB" sz="1800" b="1">
                <a:latin typeface="Calibri" pitchFamily="34" charset="0"/>
                <a:cs typeface="Calibri" pitchFamily="34" charset="0"/>
              </a:rPr>
              <a:t>One thing I need to remember from today’s lesson is that…..</a:t>
            </a:r>
            <a:endParaRPr lang="en-GB" sz="1800">
              <a:latin typeface="Calibri" pitchFamily="34" charset="0"/>
              <a:cs typeface="Calibri" pitchFamily="34" charset="0"/>
            </a:endParaRPr>
          </a:p>
        </p:txBody>
      </p:sp>
      <p:sp>
        <p:nvSpPr>
          <p:cNvPr id="49160" name="AutoShape 7"/>
          <p:cNvSpPr>
            <a:spLocks noChangeArrowheads="1"/>
          </p:cNvSpPr>
          <p:nvPr/>
        </p:nvSpPr>
        <p:spPr bwMode="auto">
          <a:xfrm>
            <a:off x="3924300" y="4437063"/>
            <a:ext cx="2057400" cy="1544637"/>
          </a:xfrm>
          <a:prstGeom prst="wedgeRoundRectCallout">
            <a:avLst>
              <a:gd name="adj1" fmla="val -13505"/>
              <a:gd name="adj2" fmla="val -99949"/>
              <a:gd name="adj3" fmla="val 16667"/>
            </a:avLst>
          </a:prstGeom>
          <a:solidFill>
            <a:srgbClr val="CC99FF"/>
          </a:solidFill>
          <a:ln w="28575">
            <a:solidFill>
              <a:srgbClr val="000000"/>
            </a:solidFill>
            <a:miter lim="800000"/>
            <a:headEnd/>
            <a:tailEnd/>
          </a:ln>
        </p:spPr>
        <p:txBody>
          <a:bodyPr/>
          <a:lstStyle/>
          <a:p>
            <a:r>
              <a:rPr lang="en-GB" sz="1800" b="1">
                <a:latin typeface="Calibri" pitchFamily="34" charset="0"/>
                <a:cs typeface="Calibri" pitchFamily="34" charset="0"/>
              </a:rPr>
              <a:t>I did not know how to….</a:t>
            </a:r>
          </a:p>
          <a:p>
            <a:endParaRPr lang="en-GB" sz="1800" b="1">
              <a:latin typeface="Calibri" pitchFamily="34" charset="0"/>
              <a:cs typeface="Calibri" pitchFamily="34" charset="0"/>
            </a:endParaRPr>
          </a:p>
          <a:p>
            <a:r>
              <a:rPr lang="en-GB" sz="1800" b="1">
                <a:latin typeface="Calibri" pitchFamily="34" charset="0"/>
                <a:cs typeface="Calibri" pitchFamily="34" charset="0"/>
              </a:rPr>
              <a:t>.....but now I can…</a:t>
            </a:r>
          </a:p>
          <a:p>
            <a:endParaRPr lang="en-GB" sz="1800">
              <a:latin typeface="Calibri" pitchFamily="34" charset="0"/>
              <a:cs typeface="Calibri" pitchFamily="34" charset="0"/>
            </a:endParaRPr>
          </a:p>
        </p:txBody>
      </p:sp>
      <p:sp>
        <p:nvSpPr>
          <p:cNvPr id="49161" name="AutoShape 8"/>
          <p:cNvSpPr>
            <a:spLocks noChangeArrowheads="1"/>
          </p:cNvSpPr>
          <p:nvPr/>
        </p:nvSpPr>
        <p:spPr bwMode="auto">
          <a:xfrm>
            <a:off x="250825" y="3716338"/>
            <a:ext cx="2286000" cy="720725"/>
          </a:xfrm>
          <a:prstGeom prst="wedgeRoundRectCallout">
            <a:avLst>
              <a:gd name="adj1" fmla="val 72569"/>
              <a:gd name="adj2" fmla="val -60245"/>
              <a:gd name="adj3" fmla="val 16667"/>
            </a:avLst>
          </a:prstGeom>
          <a:solidFill>
            <a:srgbClr val="33CCCC"/>
          </a:solidFill>
          <a:ln w="28575">
            <a:solidFill>
              <a:srgbClr val="000000"/>
            </a:solidFill>
            <a:miter lim="800000"/>
            <a:headEnd/>
            <a:tailEnd/>
          </a:ln>
        </p:spPr>
        <p:txBody>
          <a:bodyPr/>
          <a:lstStyle/>
          <a:p>
            <a:r>
              <a:rPr lang="en-GB" sz="1800" b="1" dirty="0" smtClean="0">
                <a:latin typeface="Calibri" pitchFamily="34" charset="0"/>
                <a:cs typeface="Calibri" pitchFamily="34" charset="0"/>
              </a:rPr>
              <a:t>Today </a:t>
            </a:r>
            <a:r>
              <a:rPr lang="en-GB" sz="1800" b="1" dirty="0">
                <a:latin typeface="Calibri" pitchFamily="34" charset="0"/>
                <a:cs typeface="Calibri" pitchFamily="34" charset="0"/>
              </a:rPr>
              <a:t>I have tried to…..</a:t>
            </a:r>
          </a:p>
          <a:p>
            <a:endParaRPr lang="en-GB" sz="1800" b="1" dirty="0">
              <a:latin typeface="Calibri" pitchFamily="34" charset="0"/>
              <a:cs typeface="Calibri" pitchFamily="34" charset="0"/>
            </a:endParaRPr>
          </a:p>
          <a:p>
            <a:endParaRPr lang="en-GB" sz="1800" dirty="0">
              <a:latin typeface="Calibri" pitchFamily="34" charset="0"/>
              <a:cs typeface="Calibri" pitchFamily="34" charset="0"/>
            </a:endParaRPr>
          </a:p>
        </p:txBody>
      </p:sp>
      <p:sp>
        <p:nvSpPr>
          <p:cNvPr id="49162" name="AutoShape 9"/>
          <p:cNvSpPr>
            <a:spLocks noChangeArrowheads="1"/>
          </p:cNvSpPr>
          <p:nvPr/>
        </p:nvSpPr>
        <p:spPr bwMode="auto">
          <a:xfrm>
            <a:off x="827088" y="4975225"/>
            <a:ext cx="2286000" cy="1333500"/>
          </a:xfrm>
          <a:prstGeom prst="wedgeRoundRectCallout">
            <a:avLst>
              <a:gd name="adj1" fmla="val 39722"/>
              <a:gd name="adj2" fmla="val -96787"/>
              <a:gd name="adj3" fmla="val 16667"/>
            </a:avLst>
          </a:prstGeom>
          <a:solidFill>
            <a:srgbClr val="FF0000"/>
          </a:solidFill>
          <a:ln w="28575">
            <a:solidFill>
              <a:srgbClr val="000000"/>
            </a:solidFill>
            <a:miter lim="800000"/>
            <a:headEnd/>
            <a:tailEnd/>
          </a:ln>
        </p:spPr>
        <p:txBody>
          <a:bodyPr/>
          <a:lstStyle/>
          <a:p>
            <a:r>
              <a:rPr lang="en-GB" sz="1800" b="1">
                <a:latin typeface="Calibri" pitchFamily="34" charset="0"/>
                <a:cs typeface="Calibri" pitchFamily="34" charset="0"/>
              </a:rPr>
              <a:t>The thing I found most interesting today is…</a:t>
            </a:r>
            <a:endParaRPr lang="en-GB" sz="1800">
              <a:latin typeface="Calibri" pitchFamily="34" charset="0"/>
              <a:cs typeface="Calibri" pitchFamily="34" charset="0"/>
            </a:endParaRPr>
          </a:p>
        </p:txBody>
      </p:sp>
      <p:sp>
        <p:nvSpPr>
          <p:cNvPr id="49163" name="TextBox 10"/>
          <p:cNvSpPr txBox="1">
            <a:spLocks noChangeArrowheads="1"/>
          </p:cNvSpPr>
          <p:nvPr/>
        </p:nvSpPr>
        <p:spPr bwMode="auto">
          <a:xfrm>
            <a:off x="1331640" y="260648"/>
            <a:ext cx="57610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4400" b="1" dirty="0">
                <a:latin typeface="+mj-lt"/>
                <a:cs typeface="Calibri" pitchFamily="34" charset="0"/>
              </a:rPr>
              <a:t>Plenary</a:t>
            </a:r>
          </a:p>
        </p:txBody>
      </p:sp>
    </p:spTree>
    <p:extLst>
      <p:ext uri="{BB962C8B-B14F-4D97-AF65-F5344CB8AC3E}">
        <p14:creationId xmlns:p14="http://schemas.microsoft.com/office/powerpoint/2010/main" val="18079530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92696"/>
            <a:ext cx="9144000" cy="1143000"/>
          </a:xfrm>
          <a:solidFill>
            <a:schemeClr val="accent4">
              <a:lumMod val="60000"/>
              <a:lumOff val="40000"/>
            </a:schemeClr>
          </a:solidFill>
        </p:spPr>
        <p:txBody>
          <a:bodyPr/>
          <a:lstStyle/>
          <a:p>
            <a:r>
              <a:rPr lang="en-GB" u="sng" dirty="0" smtClean="0">
                <a:latin typeface="Comic Sans MS" pitchFamily="66" charset="0"/>
              </a:rPr>
              <a:t>Writing Key Challenge</a:t>
            </a:r>
            <a:endParaRPr lang="en-GB" u="sng" dirty="0">
              <a:latin typeface="Comic Sans MS" pitchFamily="66" charset="0"/>
            </a:endParaRPr>
          </a:p>
        </p:txBody>
      </p:sp>
      <p:sp>
        <p:nvSpPr>
          <p:cNvPr id="3" name="Content Placeholder 2"/>
          <p:cNvSpPr>
            <a:spLocks noGrp="1"/>
          </p:cNvSpPr>
          <p:nvPr>
            <p:ph idx="1"/>
          </p:nvPr>
        </p:nvSpPr>
        <p:spPr>
          <a:xfrm>
            <a:off x="251520" y="2132856"/>
            <a:ext cx="8568952" cy="3240360"/>
          </a:xfrm>
          <a:ln>
            <a:solidFill>
              <a:schemeClr val="tx1"/>
            </a:solidFill>
          </a:ln>
        </p:spPr>
        <p:txBody>
          <a:bodyPr>
            <a:normAutofit fontScale="70000" lnSpcReduction="20000"/>
          </a:bodyPr>
          <a:lstStyle/>
          <a:p>
            <a:pPr marL="514350" indent="-514350">
              <a:buAutoNum type="arabicPeriod"/>
            </a:pPr>
            <a:r>
              <a:rPr lang="en-GB" dirty="0" smtClean="0">
                <a:latin typeface="Comic Sans MS" pitchFamily="66" charset="0"/>
              </a:rPr>
              <a:t>Tag in your homework and make sure you have ‘home learning’ written on it.</a:t>
            </a:r>
          </a:p>
          <a:p>
            <a:pPr marL="0" indent="0">
              <a:buNone/>
            </a:pPr>
            <a:endParaRPr lang="en-GB" dirty="0" smtClean="0">
              <a:latin typeface="Comic Sans MS" pitchFamily="66" charset="0"/>
            </a:endParaRPr>
          </a:p>
          <a:p>
            <a:pPr marL="0" indent="0">
              <a:buNone/>
            </a:pPr>
            <a:r>
              <a:rPr lang="en-GB" dirty="0" smtClean="0">
                <a:latin typeface="Comic Sans MS" pitchFamily="66" charset="0"/>
              </a:rPr>
              <a:t>2.    Write the date and title (underline both).</a:t>
            </a:r>
          </a:p>
          <a:p>
            <a:pPr marL="0" indent="0">
              <a:buNone/>
            </a:pPr>
            <a:endParaRPr lang="en-GB" dirty="0" smtClean="0">
              <a:latin typeface="Comic Sans MS" pitchFamily="66" charset="0"/>
            </a:endParaRPr>
          </a:p>
          <a:p>
            <a:pPr marL="0" indent="0">
              <a:buNone/>
            </a:pPr>
            <a:r>
              <a:rPr lang="en-GB" dirty="0" smtClean="0">
                <a:latin typeface="Comic Sans MS" pitchFamily="66" charset="0"/>
              </a:rPr>
              <a:t>3.    Complete the scene summary for Act 1 Scene 1.</a:t>
            </a:r>
          </a:p>
          <a:p>
            <a:pPr marL="0" indent="0">
              <a:buNone/>
            </a:pPr>
            <a:r>
              <a:rPr lang="en-GB" dirty="0">
                <a:latin typeface="Comic Sans MS" pitchFamily="66" charset="0"/>
              </a:rPr>
              <a:t> </a:t>
            </a:r>
            <a:r>
              <a:rPr lang="en-GB" dirty="0" smtClean="0">
                <a:latin typeface="Comic Sans MS" pitchFamily="66" charset="0"/>
              </a:rPr>
              <a:t>      To do this you need to put the missing word in the gap.</a:t>
            </a:r>
          </a:p>
          <a:p>
            <a:pPr marL="0" indent="0">
              <a:buNone/>
            </a:pPr>
            <a:endParaRPr lang="en-GB" dirty="0" smtClean="0">
              <a:latin typeface="Comic Sans MS" pitchFamily="66" charset="0"/>
            </a:endParaRPr>
          </a:p>
          <a:p>
            <a:pPr marL="0" indent="0">
              <a:buNone/>
            </a:pPr>
            <a:r>
              <a:rPr lang="en-GB" dirty="0" smtClean="0">
                <a:latin typeface="Comic Sans MS" pitchFamily="66" charset="0"/>
              </a:rPr>
              <a:t>4.    Tag the scene summary into your exercise book</a:t>
            </a:r>
          </a:p>
          <a:p>
            <a:pPr marL="0" indent="0">
              <a:buNone/>
            </a:pPr>
            <a:endParaRPr lang="en-GB" dirty="0" smtClean="0"/>
          </a:p>
          <a:p>
            <a:pPr marL="514350" indent="-514350">
              <a:buAutoNum type="arabicPeriod"/>
            </a:pPr>
            <a:endParaRPr lang="en-GB" dirty="0"/>
          </a:p>
        </p:txBody>
      </p:sp>
      <p:sp>
        <p:nvSpPr>
          <p:cNvPr id="4" name="TextBox 3"/>
          <p:cNvSpPr txBox="1"/>
          <p:nvPr/>
        </p:nvSpPr>
        <p:spPr>
          <a:xfrm>
            <a:off x="4588870" y="116632"/>
            <a:ext cx="4525598" cy="461665"/>
          </a:xfrm>
          <a:prstGeom prst="rect">
            <a:avLst/>
          </a:prstGeom>
          <a:noFill/>
        </p:spPr>
        <p:txBody>
          <a:bodyPr wrap="none" rtlCol="0">
            <a:spAutoFit/>
          </a:bodyPr>
          <a:lstStyle/>
          <a:p>
            <a:r>
              <a:rPr lang="en-GB" sz="2400" u="sng" dirty="0" smtClean="0">
                <a:latin typeface="Comic Sans MS" pitchFamily="66" charset="0"/>
              </a:rPr>
              <a:t>Wednesday 3</a:t>
            </a:r>
            <a:r>
              <a:rPr lang="en-GB" sz="2400" u="sng" baseline="30000" dirty="0" smtClean="0">
                <a:latin typeface="Comic Sans MS" pitchFamily="66" charset="0"/>
              </a:rPr>
              <a:t>rd</a:t>
            </a:r>
            <a:r>
              <a:rPr lang="en-GB" sz="2400" u="sng" dirty="0" smtClean="0">
                <a:latin typeface="Comic Sans MS" pitchFamily="66" charset="0"/>
              </a:rPr>
              <a:t> February 2016</a:t>
            </a:r>
            <a:endParaRPr lang="en-GB" sz="2400" u="sng" dirty="0">
              <a:latin typeface="Comic Sans MS" pitchFamily="66" charset="0"/>
            </a:endParaRPr>
          </a:p>
        </p:txBody>
      </p:sp>
      <p:sp>
        <p:nvSpPr>
          <p:cNvPr id="5" name="TextBox 4"/>
          <p:cNvSpPr txBox="1"/>
          <p:nvPr/>
        </p:nvSpPr>
        <p:spPr>
          <a:xfrm>
            <a:off x="179512" y="5488572"/>
            <a:ext cx="8712968" cy="1200329"/>
          </a:xfrm>
          <a:prstGeom prst="rect">
            <a:avLst/>
          </a:prstGeom>
          <a:solidFill>
            <a:srgbClr val="FFFF00"/>
          </a:solidFill>
        </p:spPr>
        <p:txBody>
          <a:bodyPr wrap="square" rtlCol="0">
            <a:spAutoFit/>
          </a:bodyPr>
          <a:lstStyle/>
          <a:p>
            <a:pPr algn="ctr"/>
            <a:r>
              <a:rPr lang="en-GB" sz="2400" dirty="0" smtClean="0">
                <a:latin typeface="Comic Sans MS" pitchFamily="66" charset="0"/>
              </a:rPr>
              <a:t>Today, I am looking to see who is a responsible and independent learner and </a:t>
            </a:r>
            <a:r>
              <a:rPr lang="en-GB" sz="2400" u="sng" dirty="0" smtClean="0">
                <a:latin typeface="Comic Sans MS" pitchFamily="66" charset="0"/>
              </a:rPr>
              <a:t>getting on</a:t>
            </a:r>
            <a:r>
              <a:rPr lang="en-GB" sz="2400" dirty="0" smtClean="0">
                <a:latin typeface="Comic Sans MS" pitchFamily="66" charset="0"/>
              </a:rPr>
              <a:t> with this task </a:t>
            </a:r>
            <a:r>
              <a:rPr lang="en-GB" sz="2400" b="1" dirty="0" smtClean="0">
                <a:latin typeface="Comic Sans MS" pitchFamily="66" charset="0"/>
              </a:rPr>
              <a:t>without</a:t>
            </a:r>
            <a:r>
              <a:rPr lang="en-GB" sz="2400" dirty="0" smtClean="0">
                <a:latin typeface="Comic Sans MS" pitchFamily="66" charset="0"/>
              </a:rPr>
              <a:t> being prompted.</a:t>
            </a:r>
            <a:endParaRPr lang="en-GB" sz="2400" dirty="0">
              <a:latin typeface="Comic Sans MS" pitchFamily="66" charset="0"/>
            </a:endParaRPr>
          </a:p>
        </p:txBody>
      </p:sp>
      <p:sp>
        <p:nvSpPr>
          <p:cNvPr id="6" name="TextBox 5"/>
          <p:cNvSpPr txBox="1"/>
          <p:nvPr/>
        </p:nvSpPr>
        <p:spPr>
          <a:xfrm>
            <a:off x="251520" y="1484784"/>
            <a:ext cx="1464503" cy="646331"/>
          </a:xfrm>
          <a:prstGeom prst="rect">
            <a:avLst/>
          </a:prstGeom>
          <a:solidFill>
            <a:srgbClr val="92D050"/>
          </a:solidFill>
        </p:spPr>
        <p:txBody>
          <a:bodyPr wrap="none" rtlCol="0">
            <a:spAutoFit/>
          </a:bodyPr>
          <a:lstStyle/>
          <a:p>
            <a:r>
              <a:rPr lang="en-GB" sz="3600" dirty="0" smtClean="0"/>
              <a:t>Starter</a:t>
            </a:r>
            <a:endParaRPr lang="en-GB" sz="3600" dirty="0"/>
          </a:p>
        </p:txBody>
      </p:sp>
    </p:spTree>
    <p:extLst>
      <p:ext uri="{BB962C8B-B14F-4D97-AF65-F5344CB8AC3E}">
        <p14:creationId xmlns:p14="http://schemas.microsoft.com/office/powerpoint/2010/main" val="66321721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91110"/>
            <a:ext cx="9144000" cy="1143000"/>
          </a:xfrm>
          <a:solidFill>
            <a:schemeClr val="accent4">
              <a:lumMod val="60000"/>
              <a:lumOff val="40000"/>
            </a:schemeClr>
          </a:solidFill>
        </p:spPr>
        <p:txBody>
          <a:bodyPr/>
          <a:lstStyle/>
          <a:p>
            <a:r>
              <a:rPr lang="en-GB" u="sng" dirty="0" smtClean="0"/>
              <a:t>Writing Key Challenge</a:t>
            </a:r>
            <a:endParaRPr lang="en-GB" u="sng" dirty="0"/>
          </a:p>
        </p:txBody>
      </p:sp>
      <p:sp>
        <p:nvSpPr>
          <p:cNvPr id="3" name="Content Placeholder 2"/>
          <p:cNvSpPr>
            <a:spLocks noGrp="1"/>
          </p:cNvSpPr>
          <p:nvPr>
            <p:ph idx="1"/>
          </p:nvPr>
        </p:nvSpPr>
        <p:spPr>
          <a:xfrm>
            <a:off x="323528" y="1772816"/>
            <a:ext cx="5472608" cy="2952328"/>
          </a:xfrm>
          <a:solidFill>
            <a:srgbClr val="FFFF00"/>
          </a:solidFill>
        </p:spPr>
        <p:txBody>
          <a:bodyPr>
            <a:normAutofit fontScale="77500" lnSpcReduction="20000"/>
          </a:bodyPr>
          <a:lstStyle/>
          <a:p>
            <a:pPr marL="0" indent="0">
              <a:buNone/>
            </a:pPr>
            <a:r>
              <a:rPr lang="en-GB" sz="2800" dirty="0" smtClean="0">
                <a:latin typeface="Comic Sans MS" pitchFamily="66" charset="0"/>
              </a:rPr>
              <a:t>Re-write </a:t>
            </a:r>
            <a:r>
              <a:rPr lang="en-GB" sz="2800" b="1" dirty="0" smtClean="0">
                <a:latin typeface="Comic Sans MS" pitchFamily="66" charset="0"/>
              </a:rPr>
              <a:t>Act 1 Scene 1 </a:t>
            </a:r>
            <a:r>
              <a:rPr lang="en-GB" sz="2800" dirty="0" smtClean="0">
                <a:latin typeface="Comic Sans MS" pitchFamily="66" charset="0"/>
              </a:rPr>
              <a:t>as a tabloid newspaper article.</a:t>
            </a:r>
          </a:p>
          <a:p>
            <a:pPr marL="0" indent="0">
              <a:buNone/>
            </a:pPr>
            <a:endParaRPr lang="en-GB" sz="2800" dirty="0">
              <a:latin typeface="Comic Sans MS" pitchFamily="66" charset="0"/>
            </a:endParaRPr>
          </a:p>
          <a:p>
            <a:pPr marL="0" indent="0">
              <a:buNone/>
            </a:pPr>
            <a:r>
              <a:rPr lang="en-GB" sz="2800" dirty="0" smtClean="0">
                <a:solidFill>
                  <a:srgbClr val="0070C0"/>
                </a:solidFill>
                <a:latin typeface="Comic Sans MS" pitchFamily="66" charset="0"/>
              </a:rPr>
              <a:t>Must:</a:t>
            </a:r>
            <a:r>
              <a:rPr lang="en-GB" sz="2800" dirty="0">
                <a:solidFill>
                  <a:srgbClr val="0070C0"/>
                </a:solidFill>
                <a:latin typeface="Comic Sans MS" pitchFamily="66" charset="0"/>
              </a:rPr>
              <a:t> use three quotes from the </a:t>
            </a:r>
            <a:r>
              <a:rPr lang="en-GB" sz="2800" dirty="0" smtClean="0">
                <a:solidFill>
                  <a:srgbClr val="0070C0"/>
                </a:solidFill>
                <a:latin typeface="Comic Sans MS" pitchFamily="66" charset="0"/>
              </a:rPr>
              <a:t>scene</a:t>
            </a:r>
          </a:p>
          <a:p>
            <a:pPr marL="0" indent="0">
              <a:buNone/>
            </a:pPr>
            <a:endParaRPr lang="en-GB" sz="2800" dirty="0" smtClean="0">
              <a:solidFill>
                <a:srgbClr val="0070C0"/>
              </a:solidFill>
              <a:latin typeface="Comic Sans MS" pitchFamily="66" charset="0"/>
            </a:endParaRPr>
          </a:p>
          <a:p>
            <a:pPr marL="0" indent="0">
              <a:buNone/>
            </a:pPr>
            <a:r>
              <a:rPr lang="en-GB" sz="2800" dirty="0" smtClean="0">
                <a:solidFill>
                  <a:srgbClr val="FF0000"/>
                </a:solidFill>
                <a:latin typeface="Comic Sans MS" pitchFamily="66" charset="0"/>
              </a:rPr>
              <a:t>Should: use the </a:t>
            </a:r>
            <a:r>
              <a:rPr lang="en-GB" sz="2800" u="sng" dirty="0" smtClean="0">
                <a:solidFill>
                  <a:srgbClr val="FF0000"/>
                </a:solidFill>
                <a:latin typeface="Comic Sans MS" pitchFamily="66" charset="0"/>
              </a:rPr>
              <a:t>conventions</a:t>
            </a:r>
            <a:r>
              <a:rPr lang="en-GB" sz="2800" dirty="0" smtClean="0">
                <a:solidFill>
                  <a:srgbClr val="FF0000"/>
                </a:solidFill>
                <a:latin typeface="Comic Sans MS" pitchFamily="66" charset="0"/>
              </a:rPr>
              <a:t> of a tabloid newspaper</a:t>
            </a:r>
          </a:p>
          <a:p>
            <a:pPr marL="0" indent="0">
              <a:buNone/>
            </a:pPr>
            <a:endParaRPr lang="en-GB" sz="2800" dirty="0" smtClean="0">
              <a:solidFill>
                <a:srgbClr val="FF0000"/>
              </a:solidFill>
              <a:latin typeface="Comic Sans MS" pitchFamily="66" charset="0"/>
            </a:endParaRPr>
          </a:p>
          <a:p>
            <a:pPr marL="0" indent="0">
              <a:buNone/>
            </a:pPr>
            <a:r>
              <a:rPr lang="en-GB" sz="2800" dirty="0" smtClean="0">
                <a:latin typeface="Comic Sans MS" pitchFamily="66" charset="0"/>
              </a:rPr>
              <a:t>Could: use ambitious vocabulary.</a:t>
            </a:r>
            <a:endParaRPr lang="en-GB" sz="2800" dirty="0">
              <a:latin typeface="Comic Sans MS" pitchFamily="66" charset="0"/>
            </a:endParaRPr>
          </a:p>
        </p:txBody>
      </p:sp>
      <p:sp>
        <p:nvSpPr>
          <p:cNvPr id="4" name="TextBox 3"/>
          <p:cNvSpPr txBox="1"/>
          <p:nvPr/>
        </p:nvSpPr>
        <p:spPr>
          <a:xfrm>
            <a:off x="5076056" y="116632"/>
            <a:ext cx="3920882" cy="461665"/>
          </a:xfrm>
          <a:prstGeom prst="rect">
            <a:avLst/>
          </a:prstGeom>
          <a:noFill/>
        </p:spPr>
        <p:txBody>
          <a:bodyPr wrap="none" rtlCol="0">
            <a:spAutoFit/>
          </a:bodyPr>
          <a:lstStyle/>
          <a:p>
            <a:r>
              <a:rPr lang="en-GB" sz="2400" u="sng" dirty="0" smtClean="0"/>
              <a:t>Wednesday 3</a:t>
            </a:r>
            <a:r>
              <a:rPr lang="en-GB" sz="2400" u="sng" baseline="30000" dirty="0" smtClean="0"/>
              <a:t>rd</a:t>
            </a:r>
            <a:r>
              <a:rPr lang="en-GB" sz="2400" u="sng" dirty="0" smtClean="0"/>
              <a:t> February 2016</a:t>
            </a:r>
            <a:endParaRPr lang="en-GB" sz="2400" u="sng" dirty="0"/>
          </a:p>
        </p:txBody>
      </p:sp>
      <p:cxnSp>
        <p:nvCxnSpPr>
          <p:cNvPr id="6" name="Straight Arrow Connector 5"/>
          <p:cNvCxnSpPr/>
          <p:nvPr/>
        </p:nvCxnSpPr>
        <p:spPr>
          <a:xfrm flipV="1">
            <a:off x="4067944" y="2348880"/>
            <a:ext cx="2160240" cy="1008112"/>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372200" y="1844824"/>
            <a:ext cx="2771387" cy="3416320"/>
          </a:xfrm>
          <a:prstGeom prst="rect">
            <a:avLst/>
          </a:prstGeom>
          <a:noFill/>
        </p:spPr>
        <p:txBody>
          <a:bodyPr wrap="none" rtlCol="0">
            <a:spAutoFit/>
          </a:bodyPr>
          <a:lstStyle/>
          <a:p>
            <a:r>
              <a:rPr lang="en-US" dirty="0" smtClean="0"/>
              <a:t>Masthead (The Daily Mail)</a:t>
            </a:r>
          </a:p>
          <a:p>
            <a:r>
              <a:rPr lang="en-US" dirty="0" smtClean="0"/>
              <a:t>Headline</a:t>
            </a:r>
          </a:p>
          <a:p>
            <a:r>
              <a:rPr lang="en-US" dirty="0" smtClean="0"/>
              <a:t>By-line (by Milton Simpson)</a:t>
            </a:r>
          </a:p>
          <a:p>
            <a:endParaRPr lang="en-US" dirty="0" smtClean="0"/>
          </a:p>
          <a:p>
            <a:r>
              <a:rPr lang="en-US" dirty="0" smtClean="0"/>
              <a:t>First sentence tells you: </a:t>
            </a:r>
          </a:p>
          <a:p>
            <a:r>
              <a:rPr lang="en-US" dirty="0" smtClean="0"/>
              <a:t>Who, What, Where, When,</a:t>
            </a:r>
          </a:p>
          <a:p>
            <a:r>
              <a:rPr lang="en-US" dirty="0" smtClean="0"/>
              <a:t>Why and How.</a:t>
            </a:r>
          </a:p>
          <a:p>
            <a:endParaRPr lang="en-US" dirty="0"/>
          </a:p>
          <a:p>
            <a:r>
              <a:rPr lang="en-US" dirty="0" smtClean="0"/>
              <a:t>Increasing information</a:t>
            </a:r>
          </a:p>
          <a:p>
            <a:endParaRPr lang="en-US" dirty="0"/>
          </a:p>
          <a:p>
            <a:endParaRPr lang="en-US" dirty="0" smtClean="0"/>
          </a:p>
          <a:p>
            <a:endParaRPr lang="en-US" dirty="0"/>
          </a:p>
        </p:txBody>
      </p:sp>
      <p:graphicFrame>
        <p:nvGraphicFramePr>
          <p:cNvPr id="9" name="Content Placeholder 3"/>
          <p:cNvGraphicFramePr>
            <a:graphicFrameLocks/>
          </p:cNvGraphicFramePr>
          <p:nvPr>
            <p:extLst>
              <p:ext uri="{D42A27DB-BD31-4B8C-83A1-F6EECF244321}">
                <p14:modId xmlns:p14="http://schemas.microsoft.com/office/powerpoint/2010/main" val="2503758231"/>
              </p:ext>
            </p:extLst>
          </p:nvPr>
        </p:nvGraphicFramePr>
        <p:xfrm>
          <a:off x="1907704" y="4632960"/>
          <a:ext cx="5976664" cy="2225040"/>
        </p:xfrm>
        <a:graphic>
          <a:graphicData uri="http://schemas.openxmlformats.org/drawingml/2006/table">
            <a:tbl>
              <a:tblPr firstRow="1" bandRow="1">
                <a:tableStyleId>{5940675A-B579-460E-94D1-54222C63F5DA}</a:tableStyleId>
              </a:tblPr>
              <a:tblGrid>
                <a:gridCol w="1018456"/>
                <a:gridCol w="4958208"/>
              </a:tblGrid>
              <a:tr h="370840">
                <a:tc>
                  <a:txBody>
                    <a:bodyPr/>
                    <a:lstStyle/>
                    <a:p>
                      <a:r>
                        <a:rPr lang="en-GB" dirty="0" smtClean="0"/>
                        <a:t>Who</a:t>
                      </a:r>
                      <a:endParaRPr lang="en-GB" dirty="0"/>
                    </a:p>
                  </a:txBody>
                  <a:tcPr>
                    <a:solidFill>
                      <a:schemeClr val="accent6">
                        <a:lumMod val="60000"/>
                        <a:lumOff val="40000"/>
                      </a:schemeClr>
                    </a:solidFill>
                  </a:tcPr>
                </a:tc>
                <a:tc>
                  <a:txBody>
                    <a:bodyPr/>
                    <a:lstStyle/>
                    <a:p>
                      <a:r>
                        <a:rPr lang="en-GB" dirty="0" smtClean="0"/>
                        <a:t>Servants, cousins, lords, wives, Prince, constables</a:t>
                      </a:r>
                      <a:endParaRPr lang="en-GB" dirty="0"/>
                    </a:p>
                  </a:txBody>
                  <a:tcPr>
                    <a:solidFill>
                      <a:schemeClr val="accent1">
                        <a:lumMod val="60000"/>
                        <a:lumOff val="40000"/>
                      </a:schemeClr>
                    </a:solidFill>
                  </a:tcPr>
                </a:tc>
              </a:tr>
              <a:tr h="370840">
                <a:tc>
                  <a:txBody>
                    <a:bodyPr/>
                    <a:lstStyle/>
                    <a:p>
                      <a:r>
                        <a:rPr lang="en-GB" dirty="0" smtClean="0"/>
                        <a:t>What</a:t>
                      </a:r>
                      <a:endParaRPr lang="en-GB" dirty="0"/>
                    </a:p>
                  </a:txBody>
                  <a:tcPr>
                    <a:solidFill>
                      <a:schemeClr val="accent6">
                        <a:lumMod val="60000"/>
                        <a:lumOff val="40000"/>
                      </a:schemeClr>
                    </a:solidFill>
                  </a:tcPr>
                </a:tc>
                <a:tc>
                  <a:txBody>
                    <a:bodyPr/>
                    <a:lstStyle/>
                    <a:p>
                      <a:r>
                        <a:rPr lang="en-GB" dirty="0" smtClean="0"/>
                        <a:t>Street brawl</a:t>
                      </a:r>
                      <a:endParaRPr lang="en-GB" dirty="0"/>
                    </a:p>
                  </a:txBody>
                  <a:tcPr>
                    <a:solidFill>
                      <a:schemeClr val="accent1">
                        <a:lumMod val="60000"/>
                        <a:lumOff val="40000"/>
                      </a:schemeClr>
                    </a:solidFill>
                  </a:tcPr>
                </a:tc>
              </a:tr>
              <a:tr h="370840">
                <a:tc>
                  <a:txBody>
                    <a:bodyPr/>
                    <a:lstStyle/>
                    <a:p>
                      <a:r>
                        <a:rPr lang="en-GB" dirty="0" smtClean="0"/>
                        <a:t>When</a:t>
                      </a:r>
                      <a:endParaRPr lang="en-GB" dirty="0"/>
                    </a:p>
                  </a:txBody>
                  <a:tcPr>
                    <a:solidFill>
                      <a:schemeClr val="accent6">
                        <a:lumMod val="60000"/>
                        <a:lumOff val="40000"/>
                      </a:schemeClr>
                    </a:solidFill>
                  </a:tcPr>
                </a:tc>
                <a:tc>
                  <a:txBody>
                    <a:bodyPr/>
                    <a:lstStyle/>
                    <a:p>
                      <a:r>
                        <a:rPr lang="en-GB" dirty="0" smtClean="0"/>
                        <a:t>9am in the morning</a:t>
                      </a:r>
                      <a:endParaRPr lang="en-GB" dirty="0"/>
                    </a:p>
                  </a:txBody>
                  <a:tcPr>
                    <a:solidFill>
                      <a:schemeClr val="accent1">
                        <a:lumMod val="60000"/>
                        <a:lumOff val="40000"/>
                      </a:schemeClr>
                    </a:solidFill>
                  </a:tcPr>
                </a:tc>
              </a:tr>
              <a:tr h="370840">
                <a:tc>
                  <a:txBody>
                    <a:bodyPr/>
                    <a:lstStyle/>
                    <a:p>
                      <a:r>
                        <a:rPr lang="en-GB" dirty="0" smtClean="0"/>
                        <a:t>Where</a:t>
                      </a:r>
                      <a:endParaRPr lang="en-GB" dirty="0"/>
                    </a:p>
                  </a:txBody>
                  <a:tcPr>
                    <a:solidFill>
                      <a:schemeClr val="accent6">
                        <a:lumMod val="60000"/>
                        <a:lumOff val="40000"/>
                      </a:schemeClr>
                    </a:solidFill>
                  </a:tcPr>
                </a:tc>
                <a:tc>
                  <a:txBody>
                    <a:bodyPr/>
                    <a:lstStyle/>
                    <a:p>
                      <a:r>
                        <a:rPr lang="en-GB" dirty="0" smtClean="0"/>
                        <a:t>Central Verona</a:t>
                      </a:r>
                      <a:endParaRPr lang="en-GB" dirty="0"/>
                    </a:p>
                  </a:txBody>
                  <a:tcPr>
                    <a:solidFill>
                      <a:schemeClr val="accent1">
                        <a:lumMod val="60000"/>
                        <a:lumOff val="40000"/>
                      </a:schemeClr>
                    </a:solidFill>
                  </a:tcPr>
                </a:tc>
              </a:tr>
              <a:tr h="370840">
                <a:tc>
                  <a:txBody>
                    <a:bodyPr/>
                    <a:lstStyle/>
                    <a:p>
                      <a:r>
                        <a:rPr lang="en-GB" dirty="0" smtClean="0"/>
                        <a:t>Why</a:t>
                      </a:r>
                      <a:endParaRPr lang="en-GB" dirty="0"/>
                    </a:p>
                  </a:txBody>
                  <a:tcPr>
                    <a:solidFill>
                      <a:schemeClr val="accent6">
                        <a:lumMod val="60000"/>
                        <a:lumOff val="40000"/>
                      </a:schemeClr>
                    </a:solidFill>
                  </a:tcPr>
                </a:tc>
                <a:tc>
                  <a:txBody>
                    <a:bodyPr/>
                    <a:lstStyle/>
                    <a:p>
                      <a:r>
                        <a:rPr lang="en-GB" dirty="0" smtClean="0"/>
                        <a:t>An old feud between the families is flaring up</a:t>
                      </a:r>
                      <a:endParaRPr lang="en-GB" dirty="0"/>
                    </a:p>
                  </a:txBody>
                  <a:tcPr>
                    <a:solidFill>
                      <a:schemeClr val="accent1">
                        <a:lumMod val="60000"/>
                        <a:lumOff val="40000"/>
                      </a:schemeClr>
                    </a:solidFill>
                  </a:tcPr>
                </a:tc>
              </a:tr>
              <a:tr h="370840">
                <a:tc>
                  <a:txBody>
                    <a:bodyPr/>
                    <a:lstStyle/>
                    <a:p>
                      <a:r>
                        <a:rPr lang="en-GB" dirty="0" smtClean="0"/>
                        <a:t>How</a:t>
                      </a:r>
                      <a:endParaRPr lang="en-GB" dirty="0"/>
                    </a:p>
                  </a:txBody>
                  <a:tcPr>
                    <a:solidFill>
                      <a:schemeClr val="accent6">
                        <a:lumMod val="60000"/>
                        <a:lumOff val="40000"/>
                      </a:schemeClr>
                    </a:solidFill>
                  </a:tcPr>
                </a:tc>
                <a:tc>
                  <a:txBody>
                    <a:bodyPr/>
                    <a:lstStyle/>
                    <a:p>
                      <a:r>
                        <a:rPr lang="en-GB" dirty="0" smtClean="0"/>
                        <a:t>Escalation from insults to brawling</a:t>
                      </a:r>
                      <a:endParaRPr lang="en-GB" dirty="0"/>
                    </a:p>
                  </a:txBody>
                  <a:tcPr>
                    <a:solidFill>
                      <a:schemeClr val="accent1">
                        <a:lumMod val="60000"/>
                        <a:lumOff val="40000"/>
                      </a:schemeClr>
                    </a:solidFill>
                  </a:tcPr>
                </a:tc>
              </a:tr>
            </a:tbl>
          </a:graphicData>
        </a:graphic>
      </p:graphicFrame>
    </p:spTree>
    <p:extLst>
      <p:ext uri="{BB962C8B-B14F-4D97-AF65-F5344CB8AC3E}">
        <p14:creationId xmlns:p14="http://schemas.microsoft.com/office/powerpoint/2010/main" val="4231386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274638"/>
            <a:ext cx="9156032" cy="1143000"/>
          </a:xfrm>
          <a:solidFill>
            <a:schemeClr val="accent4">
              <a:lumMod val="60000"/>
              <a:lumOff val="40000"/>
            </a:schemeClr>
          </a:solidFill>
        </p:spPr>
        <p:txBody>
          <a:bodyPr/>
          <a:lstStyle/>
          <a:p>
            <a:r>
              <a:rPr lang="en-GB" dirty="0" smtClean="0"/>
              <a:t>Fix it stickers</a:t>
            </a:r>
            <a:endParaRPr lang="en-GB" dirty="0"/>
          </a:p>
        </p:txBody>
      </p:sp>
    </p:spTree>
    <p:extLst>
      <p:ext uri="{BB962C8B-B14F-4D97-AF65-F5344CB8AC3E}">
        <p14:creationId xmlns:p14="http://schemas.microsoft.com/office/powerpoint/2010/main" val="359142405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1143000"/>
          </a:xfrm>
          <a:solidFill>
            <a:schemeClr val="accent4">
              <a:lumMod val="60000"/>
              <a:lumOff val="40000"/>
            </a:schemeClr>
          </a:solidFill>
        </p:spPr>
        <p:txBody>
          <a:bodyPr/>
          <a:lstStyle/>
          <a:p>
            <a:r>
              <a:rPr lang="en-GB" dirty="0" smtClean="0"/>
              <a:t>Home Learning</a:t>
            </a:r>
            <a:endParaRPr lang="en-GB" dirty="0"/>
          </a:p>
        </p:txBody>
      </p:sp>
      <p:sp>
        <p:nvSpPr>
          <p:cNvPr id="3" name="Content Placeholder 2"/>
          <p:cNvSpPr>
            <a:spLocks noGrp="1"/>
          </p:cNvSpPr>
          <p:nvPr>
            <p:ph idx="1"/>
          </p:nvPr>
        </p:nvSpPr>
        <p:spPr>
          <a:xfrm>
            <a:off x="457200" y="1600200"/>
            <a:ext cx="8579296" cy="4925144"/>
          </a:xfrm>
        </p:spPr>
        <p:txBody>
          <a:bodyPr>
            <a:normAutofit/>
          </a:bodyPr>
          <a:lstStyle/>
          <a:p>
            <a:pPr marL="0" indent="0">
              <a:buNone/>
            </a:pPr>
            <a:r>
              <a:rPr lang="en-GB" sz="2800" dirty="0" smtClean="0">
                <a:solidFill>
                  <a:srgbClr val="008000"/>
                </a:solidFill>
                <a:latin typeface="Comic Sans MS"/>
                <a:cs typeface="Comic Sans MS"/>
              </a:rPr>
              <a:t>Look up: </a:t>
            </a:r>
            <a:r>
              <a:rPr lang="en-GB" sz="2800" u="sng" dirty="0" smtClean="0">
                <a:solidFill>
                  <a:srgbClr val="008000"/>
                </a:solidFill>
                <a:latin typeface="Comic Sans MS"/>
                <a:cs typeface="Comic Sans MS"/>
              </a:rPr>
              <a:t>semi-colon </a:t>
            </a:r>
            <a:r>
              <a:rPr lang="en-GB" sz="2800" dirty="0" smtClean="0">
                <a:solidFill>
                  <a:srgbClr val="008000"/>
                </a:solidFill>
                <a:latin typeface="Comic Sans MS"/>
                <a:cs typeface="Comic Sans MS"/>
              </a:rPr>
              <a:t>and a </a:t>
            </a:r>
            <a:r>
              <a:rPr lang="en-GB" sz="2800" u="sng" dirty="0" smtClean="0">
                <a:solidFill>
                  <a:srgbClr val="008000"/>
                </a:solidFill>
                <a:latin typeface="Comic Sans MS"/>
                <a:cs typeface="Comic Sans MS"/>
              </a:rPr>
              <a:t>colon</a:t>
            </a:r>
            <a:r>
              <a:rPr lang="en-GB" sz="2800" dirty="0" smtClean="0">
                <a:solidFill>
                  <a:srgbClr val="008000"/>
                </a:solidFill>
                <a:latin typeface="Comic Sans MS"/>
                <a:cs typeface="Comic Sans MS"/>
              </a:rPr>
              <a:t>.</a:t>
            </a:r>
          </a:p>
          <a:p>
            <a:pPr marL="0" indent="0">
              <a:buNone/>
            </a:pPr>
            <a:endParaRPr lang="en-GB" sz="2800" dirty="0">
              <a:solidFill>
                <a:srgbClr val="008000"/>
              </a:solidFill>
              <a:latin typeface="Comic Sans MS"/>
              <a:cs typeface="Comic Sans MS"/>
            </a:endParaRPr>
          </a:p>
          <a:p>
            <a:pPr marL="514350" indent="-514350">
              <a:buAutoNum type="arabicPeriod"/>
            </a:pPr>
            <a:r>
              <a:rPr lang="en-GB" sz="2800" dirty="0" smtClean="0">
                <a:solidFill>
                  <a:srgbClr val="008000"/>
                </a:solidFill>
                <a:latin typeface="Comic Sans MS"/>
                <a:cs typeface="Comic Sans MS"/>
              </a:rPr>
              <a:t>Define what each are; how are they different?</a:t>
            </a:r>
          </a:p>
          <a:p>
            <a:pPr marL="514350" indent="-514350">
              <a:buAutoNum type="arabicPeriod"/>
            </a:pPr>
            <a:r>
              <a:rPr lang="en-GB" sz="2800" dirty="0" smtClean="0">
                <a:solidFill>
                  <a:srgbClr val="008000"/>
                </a:solidFill>
                <a:latin typeface="Comic Sans MS"/>
                <a:cs typeface="Comic Sans MS"/>
              </a:rPr>
              <a:t>Write examples of when you can use them.</a:t>
            </a:r>
          </a:p>
          <a:p>
            <a:pPr marL="514350" indent="-514350">
              <a:buAutoNum type="arabicPeriod"/>
            </a:pPr>
            <a:endParaRPr lang="en-GB" sz="2800" dirty="0">
              <a:solidFill>
                <a:srgbClr val="008000"/>
              </a:solidFill>
              <a:latin typeface="Comic Sans MS"/>
              <a:cs typeface="Comic Sans MS"/>
            </a:endParaRPr>
          </a:p>
          <a:p>
            <a:pPr marL="0" indent="0">
              <a:buNone/>
            </a:pPr>
            <a:r>
              <a:rPr lang="en-GB" sz="2800" dirty="0" smtClean="0">
                <a:latin typeface="Comic Sans MS"/>
                <a:cs typeface="Comic Sans MS"/>
              </a:rPr>
              <a:t>I am looking for this to be your own work and will be picking two students at random to teach it to the class, so be prepared to teach!!</a:t>
            </a:r>
          </a:p>
        </p:txBody>
      </p:sp>
    </p:spTree>
    <p:extLst>
      <p:ext uri="{BB962C8B-B14F-4D97-AF65-F5344CB8AC3E}">
        <p14:creationId xmlns:p14="http://schemas.microsoft.com/office/powerpoint/2010/main" val="243244538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29" y="720018"/>
            <a:ext cx="9144000" cy="1143000"/>
          </a:xfrm>
          <a:solidFill>
            <a:schemeClr val="accent4">
              <a:lumMod val="60000"/>
              <a:lumOff val="40000"/>
            </a:schemeClr>
          </a:solidFill>
        </p:spPr>
        <p:txBody>
          <a:bodyPr/>
          <a:lstStyle/>
          <a:p>
            <a:r>
              <a:rPr lang="en-US" u="sng" dirty="0" smtClean="0"/>
              <a:t>Act 1 Scene 4 - Act 3 Scene 1</a:t>
            </a:r>
            <a:endParaRPr lang="en-US" u="sng" dirty="0"/>
          </a:p>
        </p:txBody>
      </p:sp>
      <p:sp>
        <p:nvSpPr>
          <p:cNvPr id="4" name="Title 1"/>
          <p:cNvSpPr txBox="1">
            <a:spLocks/>
          </p:cNvSpPr>
          <p:nvPr/>
        </p:nvSpPr>
        <p:spPr>
          <a:xfrm>
            <a:off x="3580216" y="-104887"/>
            <a:ext cx="6032727" cy="100347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u="sng" dirty="0" smtClean="0"/>
              <a:t>Thursday 4</a:t>
            </a:r>
            <a:r>
              <a:rPr lang="en-US" sz="3200" u="sng" baseline="30000" dirty="0" smtClean="0"/>
              <a:t>th</a:t>
            </a:r>
            <a:r>
              <a:rPr lang="en-US" sz="3200" u="sng" dirty="0" smtClean="0"/>
              <a:t> February 2016</a:t>
            </a:r>
            <a:endParaRPr lang="en-US" sz="3200" u="sng" dirty="0"/>
          </a:p>
        </p:txBody>
      </p:sp>
      <p:sp>
        <p:nvSpPr>
          <p:cNvPr id="3" name="TextBox 2"/>
          <p:cNvSpPr txBox="1"/>
          <p:nvPr/>
        </p:nvSpPr>
        <p:spPr>
          <a:xfrm>
            <a:off x="60512" y="73687"/>
            <a:ext cx="4028594" cy="646331"/>
          </a:xfrm>
          <a:prstGeom prst="rect">
            <a:avLst/>
          </a:prstGeom>
          <a:solidFill>
            <a:srgbClr val="FFFF00"/>
          </a:solidFill>
        </p:spPr>
        <p:txBody>
          <a:bodyPr wrap="square" rtlCol="0">
            <a:spAutoFit/>
          </a:bodyPr>
          <a:lstStyle/>
          <a:p>
            <a:r>
              <a:rPr lang="en-GB" dirty="0" smtClean="0"/>
              <a:t>What do you need to be doing?</a:t>
            </a:r>
          </a:p>
          <a:p>
            <a:r>
              <a:rPr lang="en-GB" dirty="0" smtClean="0"/>
              <a:t>What do you need to have on your desk?</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458830"/>
            <a:ext cx="2304257" cy="3046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969" y="3569080"/>
            <a:ext cx="3865612" cy="257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145621" y="3717032"/>
            <a:ext cx="2051122" cy="1815882"/>
          </a:xfrm>
          <a:prstGeom prst="rect">
            <a:avLst/>
          </a:prstGeom>
          <a:solidFill>
            <a:schemeClr val="accent6">
              <a:lumMod val="60000"/>
              <a:lumOff val="40000"/>
            </a:schemeClr>
          </a:solidFill>
        </p:spPr>
        <p:txBody>
          <a:bodyPr wrap="square" rtlCol="0">
            <a:spAutoFit/>
          </a:bodyPr>
          <a:lstStyle/>
          <a:p>
            <a:pPr algn="ctr"/>
            <a:r>
              <a:rPr lang="en-GB" sz="2800" dirty="0" smtClean="0"/>
              <a:t>What do these two images have in common?</a:t>
            </a:r>
          </a:p>
        </p:txBody>
      </p:sp>
      <p:sp>
        <p:nvSpPr>
          <p:cNvPr id="8" name="TextBox 7"/>
          <p:cNvSpPr txBox="1"/>
          <p:nvPr/>
        </p:nvSpPr>
        <p:spPr>
          <a:xfrm>
            <a:off x="3079560" y="5757931"/>
            <a:ext cx="2117183" cy="369332"/>
          </a:xfrm>
          <a:prstGeom prst="rect">
            <a:avLst/>
          </a:prstGeom>
          <a:noFill/>
          <a:ln>
            <a:solidFill>
              <a:schemeClr val="tx1"/>
            </a:solidFill>
          </a:ln>
        </p:spPr>
        <p:txBody>
          <a:bodyPr wrap="none" rtlCol="0">
            <a:spAutoFit/>
          </a:bodyPr>
          <a:lstStyle/>
          <a:p>
            <a:r>
              <a:rPr lang="en-GB" dirty="0" smtClean="0"/>
              <a:t>Write it in your book</a:t>
            </a:r>
            <a:endParaRPr lang="en-GB" dirty="0"/>
          </a:p>
        </p:txBody>
      </p:sp>
      <p:sp>
        <p:nvSpPr>
          <p:cNvPr id="9" name="TextBox 8"/>
          <p:cNvSpPr txBox="1"/>
          <p:nvPr/>
        </p:nvSpPr>
        <p:spPr>
          <a:xfrm>
            <a:off x="899592" y="6505137"/>
            <a:ext cx="7760843" cy="369332"/>
          </a:xfrm>
          <a:prstGeom prst="rect">
            <a:avLst/>
          </a:prstGeom>
          <a:solidFill>
            <a:srgbClr val="92D050"/>
          </a:solidFill>
        </p:spPr>
        <p:txBody>
          <a:bodyPr wrap="none" rtlCol="0">
            <a:spAutoFit/>
          </a:bodyPr>
          <a:lstStyle/>
          <a:p>
            <a:r>
              <a:rPr lang="en-GB" dirty="0" smtClean="0"/>
              <a:t>I am looking to see who gets on with this </a:t>
            </a:r>
            <a:r>
              <a:rPr lang="en-GB" b="1" dirty="0" smtClean="0">
                <a:solidFill>
                  <a:srgbClr val="FF0000"/>
                </a:solidFill>
              </a:rPr>
              <a:t>unprompted</a:t>
            </a:r>
            <a:r>
              <a:rPr lang="en-GB" dirty="0" smtClean="0"/>
              <a:t>. Be independent. Succeed.</a:t>
            </a:r>
            <a:endParaRPr lang="en-GB" dirty="0"/>
          </a:p>
        </p:txBody>
      </p:sp>
      <p:sp>
        <p:nvSpPr>
          <p:cNvPr id="5" name="TextBox 4"/>
          <p:cNvSpPr txBox="1"/>
          <p:nvPr/>
        </p:nvSpPr>
        <p:spPr>
          <a:xfrm>
            <a:off x="-32590" y="1844824"/>
            <a:ext cx="9176658" cy="1631216"/>
          </a:xfrm>
          <a:prstGeom prst="rect">
            <a:avLst/>
          </a:prstGeom>
          <a:solidFill>
            <a:schemeClr val="accent3">
              <a:lumMod val="60000"/>
              <a:lumOff val="40000"/>
            </a:schemeClr>
          </a:solidFill>
        </p:spPr>
        <p:txBody>
          <a:bodyPr wrap="square" rtlCol="0">
            <a:spAutoFit/>
          </a:bodyPr>
          <a:lstStyle/>
          <a:p>
            <a:r>
              <a:rPr lang="en-US" sz="2000" dirty="0" smtClean="0">
                <a:solidFill>
                  <a:srgbClr val="FF0000"/>
                </a:solidFill>
              </a:rPr>
              <a:t>Excellent learners will: explain the plot from Act 1 Scene 4 to Act 3 Scene 1, and explain your view on gender roles</a:t>
            </a:r>
          </a:p>
          <a:p>
            <a:endParaRPr lang="en-US" sz="2000" dirty="0"/>
          </a:p>
          <a:p>
            <a:r>
              <a:rPr lang="en-US" sz="2000" dirty="0" smtClean="0">
                <a:solidFill>
                  <a:srgbClr val="002060"/>
                </a:solidFill>
              </a:rPr>
              <a:t>Skilled learners will: identify events which have happened in Act 1 Scene 4 to Act 3 Scene 1 and explain what gender is.</a:t>
            </a:r>
            <a:endParaRPr lang="en-US" sz="2000" dirty="0">
              <a:solidFill>
                <a:srgbClr val="002060"/>
              </a:solidFill>
            </a:endParaRPr>
          </a:p>
        </p:txBody>
      </p:sp>
    </p:spTree>
    <p:extLst>
      <p:ext uri="{BB962C8B-B14F-4D97-AF65-F5344CB8AC3E}">
        <p14:creationId xmlns:p14="http://schemas.microsoft.com/office/powerpoint/2010/main" val="366658805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032" y="274638"/>
            <a:ext cx="9156032" cy="1143000"/>
          </a:xfrm>
          <a:solidFill>
            <a:schemeClr val="accent4">
              <a:lumMod val="60000"/>
              <a:lumOff val="40000"/>
            </a:schemeClr>
          </a:solidFill>
        </p:spPr>
        <p:txBody>
          <a:bodyPr/>
          <a:lstStyle/>
          <a:p>
            <a:r>
              <a:rPr lang="en-GB" dirty="0" smtClean="0"/>
              <a:t>Gender and Performance</a:t>
            </a:r>
            <a:endParaRPr lang="en-GB" dirty="0"/>
          </a:p>
        </p:txBody>
      </p:sp>
      <p:sp>
        <p:nvSpPr>
          <p:cNvPr id="4" name="TextBox 3"/>
          <p:cNvSpPr txBox="1"/>
          <p:nvPr/>
        </p:nvSpPr>
        <p:spPr>
          <a:xfrm>
            <a:off x="827584" y="1657399"/>
            <a:ext cx="7897868" cy="461665"/>
          </a:xfrm>
          <a:prstGeom prst="rect">
            <a:avLst/>
          </a:prstGeom>
          <a:solidFill>
            <a:srgbClr val="FFFF00"/>
          </a:solidFill>
        </p:spPr>
        <p:txBody>
          <a:bodyPr wrap="none" rtlCol="0">
            <a:spAutoFit/>
          </a:bodyPr>
          <a:lstStyle/>
          <a:p>
            <a:r>
              <a:rPr lang="en-GB" sz="2400" dirty="0" smtClean="0"/>
              <a:t>‘One is not born, one becomes a woman’ </a:t>
            </a:r>
            <a:r>
              <a:rPr lang="en-GB" sz="2400" i="1" dirty="0" smtClean="0"/>
              <a:t>Simone De Beauvoir</a:t>
            </a:r>
            <a:endParaRPr lang="en-GB" sz="2400" i="1" dirty="0"/>
          </a:p>
        </p:txBody>
      </p:sp>
      <p:sp>
        <p:nvSpPr>
          <p:cNvPr id="6" name="TextBox 5"/>
          <p:cNvSpPr txBox="1"/>
          <p:nvPr/>
        </p:nvSpPr>
        <p:spPr>
          <a:xfrm>
            <a:off x="2123728" y="2564902"/>
            <a:ext cx="4650632" cy="646331"/>
          </a:xfrm>
          <a:prstGeom prst="rect">
            <a:avLst/>
          </a:prstGeom>
          <a:noFill/>
        </p:spPr>
        <p:txBody>
          <a:bodyPr wrap="none" rtlCol="0">
            <a:spAutoFit/>
          </a:bodyPr>
          <a:lstStyle/>
          <a:p>
            <a:r>
              <a:rPr lang="en-GB" sz="3600" dirty="0" smtClean="0">
                <a:solidFill>
                  <a:schemeClr val="accent6">
                    <a:lumMod val="75000"/>
                  </a:schemeClr>
                </a:solidFill>
              </a:rPr>
              <a:t>Think</a:t>
            </a:r>
            <a:r>
              <a:rPr lang="en-GB" sz="3600" dirty="0" smtClean="0"/>
              <a:t>        </a:t>
            </a:r>
            <a:r>
              <a:rPr lang="en-GB" sz="3600" dirty="0" smtClean="0">
                <a:solidFill>
                  <a:srgbClr val="002060"/>
                </a:solidFill>
              </a:rPr>
              <a:t>Pair</a:t>
            </a:r>
            <a:r>
              <a:rPr lang="en-GB" sz="3600" dirty="0" smtClean="0"/>
              <a:t>        </a:t>
            </a:r>
            <a:r>
              <a:rPr lang="en-GB" sz="3600" dirty="0" smtClean="0">
                <a:solidFill>
                  <a:srgbClr val="00B050"/>
                </a:solidFill>
              </a:rPr>
              <a:t>Share</a:t>
            </a:r>
            <a:endParaRPr lang="en-GB" sz="3600" dirty="0">
              <a:solidFill>
                <a:srgbClr val="00B050"/>
              </a:solidFill>
            </a:endParaRPr>
          </a:p>
        </p:txBody>
      </p:sp>
      <p:sp>
        <p:nvSpPr>
          <p:cNvPr id="7" name="TextBox 6"/>
          <p:cNvSpPr txBox="1"/>
          <p:nvPr/>
        </p:nvSpPr>
        <p:spPr>
          <a:xfrm>
            <a:off x="404923" y="3429000"/>
            <a:ext cx="8280920" cy="3139321"/>
          </a:xfrm>
          <a:prstGeom prst="rect">
            <a:avLst/>
          </a:prstGeom>
          <a:noFill/>
        </p:spPr>
        <p:txBody>
          <a:bodyPr wrap="square" rtlCol="0">
            <a:spAutoFit/>
          </a:bodyPr>
          <a:lstStyle/>
          <a:p>
            <a:r>
              <a:rPr lang="en-GB" dirty="0" smtClean="0"/>
              <a:t>Essentially it is argued that there is no difference between men and women other than their physical biology. All the differences we see are actually a result of the ways people have throughout history performed as male and female.</a:t>
            </a:r>
          </a:p>
          <a:p>
            <a:endParaRPr lang="en-GB" dirty="0"/>
          </a:p>
          <a:p>
            <a:r>
              <a:rPr lang="en-GB" dirty="0" smtClean="0"/>
              <a:t>An example of this is that when a boy is born, the first thing the parents are told is ‘it is a boy’ and from that moment on the boy will perform as a male. The parents will paint his room blue, they will buy him boys clothes and encourage him to do ‘boy’ things.</a:t>
            </a:r>
          </a:p>
          <a:p>
            <a:endParaRPr lang="en-GB" dirty="0"/>
          </a:p>
          <a:p>
            <a:r>
              <a:rPr lang="en-GB" dirty="0" smtClean="0"/>
              <a:t>Similarly this is the case for girls.</a:t>
            </a:r>
          </a:p>
          <a:p>
            <a:endParaRPr lang="en-GB" dirty="0" smtClean="0"/>
          </a:p>
          <a:p>
            <a:pPr algn="ctr"/>
            <a:r>
              <a:rPr lang="en-GB" b="1" dirty="0" smtClean="0">
                <a:solidFill>
                  <a:srgbClr val="FF0000"/>
                </a:solidFill>
              </a:rPr>
              <a:t>If a boy dresses as a girl, how do people respond?</a:t>
            </a:r>
            <a:endParaRPr lang="en-GB" b="1" dirty="0">
              <a:solidFill>
                <a:srgbClr val="FF0000"/>
              </a:solidFill>
            </a:endParaRPr>
          </a:p>
        </p:txBody>
      </p:sp>
    </p:spTree>
    <p:extLst>
      <p:ext uri="{BB962C8B-B14F-4D97-AF65-F5344CB8AC3E}">
        <p14:creationId xmlns:p14="http://schemas.microsoft.com/office/powerpoint/2010/main" val="19586477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Why do people respond like this?</a:t>
            </a:r>
            <a:endParaRPr lang="en-GB" dirty="0"/>
          </a:p>
        </p:txBody>
      </p:sp>
      <p:sp>
        <p:nvSpPr>
          <p:cNvPr id="3" name="Content Placeholder 2"/>
          <p:cNvSpPr>
            <a:spLocks noGrp="1"/>
          </p:cNvSpPr>
          <p:nvPr>
            <p:ph idx="1"/>
          </p:nvPr>
        </p:nvSpPr>
        <p:spPr>
          <a:xfrm>
            <a:off x="0" y="1600201"/>
            <a:ext cx="9144000" cy="1252736"/>
          </a:xfrm>
        </p:spPr>
        <p:txBody>
          <a:bodyPr/>
          <a:lstStyle/>
          <a:p>
            <a:pPr marL="0" indent="0">
              <a:buNone/>
            </a:pPr>
            <a:r>
              <a:rPr lang="en-GB" dirty="0" smtClean="0"/>
              <a:t>People can respond </a:t>
            </a:r>
            <a:r>
              <a:rPr lang="en-GB" dirty="0" smtClean="0">
                <a:solidFill>
                  <a:srgbClr val="FF0000"/>
                </a:solidFill>
              </a:rPr>
              <a:t>negatively</a:t>
            </a:r>
            <a:r>
              <a:rPr lang="en-GB" dirty="0" smtClean="0"/>
              <a:t> because they are scared of people who are different to them.</a:t>
            </a:r>
          </a:p>
          <a:p>
            <a:pPr marL="0" indent="0">
              <a:buNone/>
            </a:pPr>
            <a:endParaRPr lang="en-GB" dirty="0"/>
          </a:p>
        </p:txBody>
      </p:sp>
      <p:sp>
        <p:nvSpPr>
          <p:cNvPr id="4" name="Title 1"/>
          <p:cNvSpPr txBox="1">
            <a:spLocks/>
          </p:cNvSpPr>
          <p:nvPr/>
        </p:nvSpPr>
        <p:spPr>
          <a:xfrm>
            <a:off x="-23259" y="2924944"/>
            <a:ext cx="9144000" cy="1143000"/>
          </a:xfrm>
          <a:prstGeom prst="rect">
            <a:avLst/>
          </a:prstGeom>
          <a:solidFill>
            <a:schemeClr val="accent4">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Why would a film director do this?</a:t>
            </a:r>
            <a:endParaRPr lang="en-GB" dirty="0"/>
          </a:p>
        </p:txBody>
      </p:sp>
      <p:sp>
        <p:nvSpPr>
          <p:cNvPr id="5" name="Content Placeholder 2"/>
          <p:cNvSpPr txBox="1">
            <a:spLocks/>
          </p:cNvSpPr>
          <p:nvPr/>
        </p:nvSpPr>
        <p:spPr>
          <a:xfrm>
            <a:off x="10209" y="4196745"/>
            <a:ext cx="9133791" cy="2661253"/>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AutoNum type="arabicParenR"/>
            </a:pPr>
            <a:r>
              <a:rPr lang="en-GB" dirty="0" smtClean="0"/>
              <a:t>The director may want you to question their sexuality.</a:t>
            </a:r>
          </a:p>
          <a:p>
            <a:pPr marL="514350" indent="-514350">
              <a:buFont typeface="Arial" pitchFamily="34" charset="0"/>
              <a:buAutoNum type="arabicParenR"/>
            </a:pPr>
            <a:r>
              <a:rPr lang="en-GB" dirty="0" smtClean="0"/>
              <a:t>The director may want you to think they are outgoing/brave</a:t>
            </a:r>
          </a:p>
          <a:p>
            <a:pPr marL="514350" indent="-514350">
              <a:buFont typeface="Arial" pitchFamily="34" charset="0"/>
              <a:buAutoNum type="arabicParenR"/>
            </a:pPr>
            <a:r>
              <a:rPr lang="en-GB" dirty="0" smtClean="0"/>
              <a:t>The director may want you to question what makes a man a man?</a:t>
            </a:r>
            <a:endParaRPr lang="en-GB" dirty="0"/>
          </a:p>
        </p:txBody>
      </p:sp>
    </p:spTree>
    <p:extLst>
      <p:ext uri="{BB962C8B-B14F-4D97-AF65-F5344CB8AC3E}">
        <p14:creationId xmlns:p14="http://schemas.microsoft.com/office/powerpoint/2010/main" val="2232379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b="1" dirty="0" smtClean="0"/>
              <a:t>Film</a:t>
            </a:r>
            <a:endParaRPr lang="en-GB" b="1" dirty="0"/>
          </a:p>
        </p:txBody>
      </p:sp>
      <p:sp>
        <p:nvSpPr>
          <p:cNvPr id="3" name="Content Placeholder 2"/>
          <p:cNvSpPr>
            <a:spLocks noGrp="1"/>
          </p:cNvSpPr>
          <p:nvPr>
            <p:ph idx="1"/>
          </p:nvPr>
        </p:nvSpPr>
        <p:spPr>
          <a:xfrm>
            <a:off x="457200" y="1600200"/>
            <a:ext cx="8229600" cy="4781128"/>
          </a:xfrm>
        </p:spPr>
        <p:txBody>
          <a:bodyPr>
            <a:normAutofit fontScale="92500" lnSpcReduction="10000"/>
          </a:bodyPr>
          <a:lstStyle/>
          <a:p>
            <a:pPr marL="0" indent="0">
              <a:buNone/>
            </a:pPr>
            <a:r>
              <a:rPr lang="en-GB" dirty="0" smtClean="0"/>
              <a:t>We are going to watch some of the</a:t>
            </a:r>
          </a:p>
          <a:p>
            <a:pPr marL="0" indent="0" algn="ctr">
              <a:buNone/>
            </a:pPr>
            <a:r>
              <a:rPr lang="en-GB" dirty="0" smtClean="0"/>
              <a:t> </a:t>
            </a:r>
            <a:r>
              <a:rPr lang="en-GB" b="1" dirty="0" err="1" smtClean="0"/>
              <a:t>Baz</a:t>
            </a:r>
            <a:r>
              <a:rPr lang="en-GB" b="1" dirty="0" smtClean="0"/>
              <a:t> </a:t>
            </a:r>
            <a:r>
              <a:rPr lang="en-GB" b="1" dirty="0" err="1" smtClean="0"/>
              <a:t>Luhrmann’s</a:t>
            </a:r>
            <a:r>
              <a:rPr lang="en-GB" b="1" dirty="0" smtClean="0"/>
              <a:t> William Shakespeare’s Romeo + Juliet.</a:t>
            </a:r>
          </a:p>
          <a:p>
            <a:pPr marL="0" indent="0" algn="ctr">
              <a:buNone/>
            </a:pPr>
            <a:endParaRPr lang="en-GB" b="1" dirty="0"/>
          </a:p>
          <a:p>
            <a:pPr marL="0" indent="0">
              <a:buNone/>
            </a:pPr>
            <a:r>
              <a:rPr lang="en-GB" dirty="0" smtClean="0"/>
              <a:t>I will be stopping the film at several stages for you to complete the A3 sheet answering these questions.</a:t>
            </a:r>
          </a:p>
          <a:p>
            <a:pPr marL="0" indent="0">
              <a:buNone/>
            </a:pPr>
            <a:endParaRPr lang="en-GB" dirty="0"/>
          </a:p>
          <a:p>
            <a:pPr marL="0" indent="0" algn="ctr">
              <a:buNone/>
            </a:pPr>
            <a:r>
              <a:rPr lang="en-GB" dirty="0" smtClean="0"/>
              <a:t>Look out for the character who performs as a </a:t>
            </a:r>
            <a:r>
              <a:rPr lang="en-GB" b="1" dirty="0" smtClean="0"/>
              <a:t>different gender</a:t>
            </a:r>
            <a:r>
              <a:rPr lang="en-GB" dirty="0" smtClean="0"/>
              <a:t>.</a:t>
            </a:r>
            <a:endParaRPr lang="en-GB" dirty="0"/>
          </a:p>
        </p:txBody>
      </p:sp>
    </p:spTree>
    <p:extLst>
      <p:ext uri="{BB962C8B-B14F-4D97-AF65-F5344CB8AC3E}">
        <p14:creationId xmlns:p14="http://schemas.microsoft.com/office/powerpoint/2010/main" val="367403879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t>Writing Task</a:t>
            </a:r>
            <a:endParaRPr lang="en-GB" dirty="0"/>
          </a:p>
        </p:txBody>
      </p:sp>
      <p:sp>
        <p:nvSpPr>
          <p:cNvPr id="3" name="Content Placeholder 2"/>
          <p:cNvSpPr>
            <a:spLocks noGrp="1"/>
          </p:cNvSpPr>
          <p:nvPr>
            <p:ph idx="1"/>
          </p:nvPr>
        </p:nvSpPr>
        <p:spPr>
          <a:xfrm>
            <a:off x="755576" y="1600200"/>
            <a:ext cx="8208912" cy="4525963"/>
          </a:xfrm>
        </p:spPr>
        <p:txBody>
          <a:bodyPr>
            <a:normAutofit lnSpcReduction="10000"/>
          </a:bodyPr>
          <a:lstStyle/>
          <a:p>
            <a:pPr marL="0" indent="0">
              <a:buNone/>
            </a:pPr>
            <a:r>
              <a:rPr lang="en-GB" b="1" dirty="0" smtClean="0"/>
              <a:t>What do you think will happen to Romeo next?</a:t>
            </a:r>
          </a:p>
          <a:p>
            <a:pPr marL="0" indent="0">
              <a:buNone/>
            </a:pPr>
            <a:endParaRPr lang="en-GB" dirty="0"/>
          </a:p>
          <a:p>
            <a:pPr marL="0" indent="0">
              <a:buNone/>
            </a:pPr>
            <a:r>
              <a:rPr lang="en-GB" dirty="0" smtClean="0">
                <a:solidFill>
                  <a:srgbClr val="660066"/>
                </a:solidFill>
              </a:rPr>
              <a:t>Must: make a prediction</a:t>
            </a:r>
          </a:p>
          <a:p>
            <a:pPr marL="0" indent="0">
              <a:buNone/>
            </a:pPr>
            <a:endParaRPr lang="en-GB" dirty="0">
              <a:solidFill>
                <a:srgbClr val="660066"/>
              </a:solidFill>
            </a:endParaRPr>
          </a:p>
          <a:p>
            <a:pPr marL="0" indent="0">
              <a:buNone/>
            </a:pPr>
            <a:r>
              <a:rPr lang="en-GB" dirty="0" smtClean="0">
                <a:solidFill>
                  <a:schemeClr val="accent6">
                    <a:lumMod val="75000"/>
                  </a:schemeClr>
                </a:solidFill>
              </a:rPr>
              <a:t>Should: explain why you think this</a:t>
            </a:r>
          </a:p>
          <a:p>
            <a:pPr marL="0" indent="0">
              <a:buNone/>
            </a:pPr>
            <a:endParaRPr lang="en-GB" dirty="0"/>
          </a:p>
          <a:p>
            <a:pPr marL="0" indent="0">
              <a:buNone/>
            </a:pPr>
            <a:r>
              <a:rPr lang="en-GB" dirty="0" smtClean="0">
                <a:solidFill>
                  <a:srgbClr val="FF0000"/>
                </a:solidFill>
              </a:rPr>
              <a:t>Could: use a quotation from the text as evidence</a:t>
            </a:r>
            <a:endParaRPr lang="en-GB" dirty="0">
              <a:solidFill>
                <a:srgbClr val="FF0000"/>
              </a:solidFill>
            </a:endParaRPr>
          </a:p>
        </p:txBody>
      </p:sp>
      <p:sp>
        <p:nvSpPr>
          <p:cNvPr id="4" name="Rectangle 3"/>
          <p:cNvSpPr/>
          <p:nvPr/>
        </p:nvSpPr>
        <p:spPr>
          <a:xfrm>
            <a:off x="179512" y="2564904"/>
            <a:ext cx="535648" cy="923330"/>
          </a:xfrm>
          <a:prstGeom prst="rect">
            <a:avLst/>
          </a:prstGeom>
          <a:noFill/>
        </p:spPr>
        <p:txBody>
          <a:bodyPr wrap="none" lIns="91440" tIns="45720" rIns="91440" bIns="45720">
            <a:spAutoFit/>
          </a:bodyPr>
          <a:lstStyle/>
          <a:p>
            <a:pPr algn="ctr"/>
            <a:r>
              <a:rPr lang="en-GB" sz="5400" b="1" cap="none" spc="0" dirty="0" smtClean="0">
                <a:ln w="12700">
                  <a:solidFill>
                    <a:schemeClr val="tx2">
                      <a:satMod val="155000"/>
                    </a:schemeClr>
                  </a:solidFill>
                  <a:prstDash val="solid"/>
                </a:ln>
                <a:solidFill>
                  <a:srgbClr val="660066"/>
                </a:solidFill>
                <a:effectLst>
                  <a:outerShdw blurRad="41275" dist="20320" dir="1800000" algn="tl" rotWithShape="0">
                    <a:srgbClr val="000000">
                      <a:alpha val="40000"/>
                    </a:srgbClr>
                  </a:outerShdw>
                </a:effectLst>
              </a:rPr>
              <a:t>4</a:t>
            </a:r>
            <a:endParaRPr lang="en-GB" sz="5400" b="1" cap="none" spc="0" dirty="0">
              <a:ln w="12700">
                <a:solidFill>
                  <a:schemeClr val="tx2">
                    <a:satMod val="155000"/>
                  </a:schemeClr>
                </a:solidFill>
                <a:prstDash val="solid"/>
              </a:ln>
              <a:solidFill>
                <a:srgbClr val="660066"/>
              </a:solidFill>
              <a:effectLst>
                <a:outerShdw blurRad="41275" dist="20320" dir="1800000" algn="tl" rotWithShape="0">
                  <a:srgbClr val="000000">
                    <a:alpha val="40000"/>
                  </a:srgbClr>
                </a:outerShdw>
              </a:effectLst>
            </a:endParaRPr>
          </a:p>
        </p:txBody>
      </p:sp>
      <p:sp>
        <p:nvSpPr>
          <p:cNvPr id="5" name="Rectangle 4"/>
          <p:cNvSpPr/>
          <p:nvPr/>
        </p:nvSpPr>
        <p:spPr>
          <a:xfrm>
            <a:off x="179512" y="3717032"/>
            <a:ext cx="535648" cy="923330"/>
          </a:xfrm>
          <a:prstGeom prst="rect">
            <a:avLst/>
          </a:prstGeom>
          <a:noFill/>
        </p:spPr>
        <p:txBody>
          <a:bodyPr wrap="none" lIns="91440" tIns="45720" rIns="91440" bIns="45720">
            <a:spAutoFit/>
          </a:bodyPr>
          <a:lstStyle/>
          <a:p>
            <a:pPr algn="ctr"/>
            <a:r>
              <a:rPr lang="en-GB" sz="5400" b="1" cap="none" spc="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rPr>
              <a:t>5</a:t>
            </a:r>
            <a:endParaRPr lang="en-GB" sz="5400" b="1" cap="none" spc="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endParaRPr>
          </a:p>
        </p:txBody>
      </p:sp>
      <p:sp>
        <p:nvSpPr>
          <p:cNvPr id="6" name="Rectangle 5"/>
          <p:cNvSpPr/>
          <p:nvPr/>
        </p:nvSpPr>
        <p:spPr>
          <a:xfrm>
            <a:off x="179512" y="4869160"/>
            <a:ext cx="535648" cy="923330"/>
          </a:xfrm>
          <a:prstGeom prst="rect">
            <a:avLst/>
          </a:prstGeom>
          <a:noFill/>
        </p:spPr>
        <p:txBody>
          <a:bodyPr wrap="none" lIns="91440" tIns="45720" rIns="91440" bIns="45720">
            <a:spAutoFit/>
          </a:bodyPr>
          <a:lstStyle/>
          <a:p>
            <a:pPr algn="ctr"/>
            <a:r>
              <a:rPr lang="en-GB"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6</a:t>
            </a:r>
            <a:endParaRPr lang="en-GB"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7" name="TextBox 6"/>
          <p:cNvSpPr txBox="1"/>
          <p:nvPr/>
        </p:nvSpPr>
        <p:spPr>
          <a:xfrm>
            <a:off x="179512" y="2204864"/>
            <a:ext cx="668648" cy="369332"/>
          </a:xfrm>
          <a:prstGeom prst="rect">
            <a:avLst/>
          </a:prstGeom>
          <a:noFill/>
          <a:ln>
            <a:solidFill>
              <a:srgbClr val="000000"/>
            </a:solidFill>
          </a:ln>
        </p:spPr>
        <p:txBody>
          <a:bodyPr wrap="none" rtlCol="0">
            <a:spAutoFit/>
          </a:bodyPr>
          <a:lstStyle/>
          <a:p>
            <a:r>
              <a:rPr lang="en-US" dirty="0" smtClean="0"/>
              <a:t>Level</a:t>
            </a:r>
            <a:endParaRPr lang="en-US" dirty="0"/>
          </a:p>
        </p:txBody>
      </p:sp>
    </p:spTree>
    <p:extLst>
      <p:ext uri="{BB962C8B-B14F-4D97-AF65-F5344CB8AC3E}">
        <p14:creationId xmlns:p14="http://schemas.microsoft.com/office/powerpoint/2010/main" val="330326907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fontScale="90000"/>
          </a:bodyPr>
          <a:lstStyle/>
          <a:p>
            <a:r>
              <a:rPr lang="en-US" dirty="0"/>
              <a:t>...how many hours bring about the day, how many days will finish up the year, how many years a mortal man may live.		</a:t>
            </a:r>
          </a:p>
        </p:txBody>
      </p:sp>
      <p:sp>
        <p:nvSpPr>
          <p:cNvPr id="3" name="Content Placeholder 2"/>
          <p:cNvSpPr>
            <a:spLocks noGrp="1"/>
          </p:cNvSpPr>
          <p:nvPr>
            <p:ph idx="1"/>
          </p:nvPr>
        </p:nvSpPr>
        <p:spPr>
          <a:xfrm>
            <a:off x="457200" y="4015438"/>
            <a:ext cx="5852186" cy="2110725"/>
          </a:xfrm>
        </p:spPr>
        <p:txBody>
          <a:bodyPr/>
          <a:lstStyle/>
          <a:p>
            <a:r>
              <a:rPr lang="en-US" dirty="0" smtClean="0"/>
              <a:t>Shakespeare (Henry VI)</a:t>
            </a:r>
            <a:endParaRPr lang="en-US" dirty="0"/>
          </a:p>
        </p:txBody>
      </p:sp>
      <p:pic>
        <p:nvPicPr>
          <p:cNvPr id="5" name="Picture 4"/>
          <p:cNvPicPr>
            <a:picLocks noChangeAspect="1"/>
          </p:cNvPicPr>
          <p:nvPr/>
        </p:nvPicPr>
        <p:blipFill>
          <a:blip r:embed="rId2"/>
          <a:stretch>
            <a:fillRect/>
          </a:stretch>
        </p:blipFill>
        <p:spPr>
          <a:xfrm>
            <a:off x="6477000" y="3810000"/>
            <a:ext cx="2667000" cy="3048000"/>
          </a:xfrm>
          <a:prstGeom prst="rect">
            <a:avLst/>
          </a:prstGeom>
        </p:spPr>
      </p:pic>
    </p:spTree>
    <p:extLst>
      <p:ext uri="{BB962C8B-B14F-4D97-AF65-F5344CB8AC3E}">
        <p14:creationId xmlns:p14="http://schemas.microsoft.com/office/powerpoint/2010/main" val="2522064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ctrTitle"/>
          </p:nvPr>
        </p:nvSpPr>
        <p:spPr>
          <a:xfrm>
            <a:off x="250826" y="2420938"/>
            <a:ext cx="8569646" cy="1470025"/>
          </a:xfrm>
        </p:spPr>
        <p:txBody>
          <a:bodyPr>
            <a:normAutofit/>
          </a:bodyPr>
          <a:lstStyle/>
          <a:p>
            <a:pPr eaLnBrk="1" fontAlgn="auto" hangingPunct="1">
              <a:spcAft>
                <a:spcPts val="0"/>
              </a:spcAft>
              <a:defRPr/>
            </a:pPr>
            <a:r>
              <a:rPr lang="en-GB" sz="4000" b="1" dirty="0" smtClean="0">
                <a:solidFill>
                  <a:schemeClr val="tx1"/>
                </a:solidFill>
                <a:latin typeface="+mn-lt"/>
                <a:cs typeface="Calibri" pitchFamily="34" charset="0"/>
              </a:rPr>
              <a:t>WHAT HAVE I LEARNT TODAY?</a:t>
            </a:r>
          </a:p>
        </p:txBody>
      </p:sp>
      <p:sp>
        <p:nvSpPr>
          <p:cNvPr id="49156" name="AutoShape 3"/>
          <p:cNvSpPr>
            <a:spLocks noChangeArrowheads="1"/>
          </p:cNvSpPr>
          <p:nvPr/>
        </p:nvSpPr>
        <p:spPr bwMode="auto">
          <a:xfrm>
            <a:off x="250825" y="981075"/>
            <a:ext cx="2057400" cy="791741"/>
          </a:xfrm>
          <a:prstGeom prst="wedgeRoundRectCallout">
            <a:avLst>
              <a:gd name="adj1" fmla="val 63657"/>
              <a:gd name="adj2" fmla="val 113889"/>
              <a:gd name="adj3" fmla="val 16667"/>
            </a:avLst>
          </a:prstGeom>
          <a:solidFill>
            <a:srgbClr val="FFFF00"/>
          </a:solidFill>
          <a:ln w="28575">
            <a:solidFill>
              <a:srgbClr val="000000"/>
            </a:solidFill>
            <a:miter lim="800000"/>
            <a:headEnd/>
            <a:tailEnd/>
          </a:ln>
        </p:spPr>
        <p:txBody>
          <a:bodyPr/>
          <a:lstStyle/>
          <a:p>
            <a:r>
              <a:rPr lang="en-GB" sz="1800" b="1" dirty="0" smtClean="0">
                <a:latin typeface="Calibri" pitchFamily="34" charset="0"/>
                <a:cs typeface="Calibri" pitchFamily="34" charset="0"/>
              </a:rPr>
              <a:t>Today </a:t>
            </a:r>
            <a:r>
              <a:rPr lang="en-GB" sz="1800" b="1" dirty="0">
                <a:latin typeface="Calibri" pitchFamily="34" charset="0"/>
                <a:cs typeface="Calibri" pitchFamily="34" charset="0"/>
              </a:rPr>
              <a:t>I have learnt that…..</a:t>
            </a:r>
            <a:endParaRPr lang="en-GB" sz="1800" dirty="0">
              <a:latin typeface="Calibri" pitchFamily="34" charset="0"/>
              <a:cs typeface="Calibri" pitchFamily="34" charset="0"/>
            </a:endParaRPr>
          </a:p>
        </p:txBody>
      </p:sp>
      <p:sp>
        <p:nvSpPr>
          <p:cNvPr id="49157" name="AutoShape 4"/>
          <p:cNvSpPr>
            <a:spLocks noChangeArrowheads="1"/>
          </p:cNvSpPr>
          <p:nvPr/>
        </p:nvSpPr>
        <p:spPr bwMode="auto">
          <a:xfrm>
            <a:off x="2987675" y="1484313"/>
            <a:ext cx="2171700" cy="1154112"/>
          </a:xfrm>
          <a:prstGeom prst="wedgeRoundRectCallout">
            <a:avLst>
              <a:gd name="adj1" fmla="val 23024"/>
              <a:gd name="adj2" fmla="val 65466"/>
              <a:gd name="adj3" fmla="val 16667"/>
            </a:avLst>
          </a:prstGeom>
          <a:solidFill>
            <a:srgbClr val="3366FF"/>
          </a:solidFill>
          <a:ln w="28575">
            <a:solidFill>
              <a:srgbClr val="000000"/>
            </a:solidFill>
            <a:miter lim="800000"/>
            <a:headEnd/>
            <a:tailEnd/>
          </a:ln>
        </p:spPr>
        <p:txBody>
          <a:bodyPr/>
          <a:lstStyle/>
          <a:p>
            <a:r>
              <a:rPr lang="en-GB" sz="1800" b="1">
                <a:latin typeface="Calibri" pitchFamily="34" charset="0"/>
                <a:cs typeface="Calibri" pitchFamily="34" charset="0"/>
              </a:rPr>
              <a:t>Before this lesson I could already…..</a:t>
            </a:r>
          </a:p>
          <a:p>
            <a:r>
              <a:rPr lang="en-GB" sz="1800" b="1">
                <a:latin typeface="Calibri" pitchFamily="34" charset="0"/>
                <a:cs typeface="Calibri" pitchFamily="34" charset="0"/>
              </a:rPr>
              <a:t>Now I can also…..</a:t>
            </a:r>
          </a:p>
        </p:txBody>
      </p:sp>
      <p:sp>
        <p:nvSpPr>
          <p:cNvPr id="49158" name="AutoShape 5"/>
          <p:cNvSpPr>
            <a:spLocks noChangeArrowheads="1"/>
          </p:cNvSpPr>
          <p:nvPr/>
        </p:nvSpPr>
        <p:spPr bwMode="auto">
          <a:xfrm>
            <a:off x="5508625" y="908050"/>
            <a:ext cx="1943100" cy="1485900"/>
          </a:xfrm>
          <a:prstGeom prst="wedgeRoundRectCallout">
            <a:avLst>
              <a:gd name="adj1" fmla="val -39380"/>
              <a:gd name="adj2" fmla="val 78741"/>
              <a:gd name="adj3" fmla="val 16667"/>
            </a:avLst>
          </a:prstGeom>
          <a:solidFill>
            <a:srgbClr val="00FF00"/>
          </a:solidFill>
          <a:ln w="28575">
            <a:solidFill>
              <a:srgbClr val="000000"/>
            </a:solidFill>
            <a:miter lim="800000"/>
            <a:headEnd/>
            <a:tailEnd/>
          </a:ln>
        </p:spPr>
        <p:txBody>
          <a:bodyPr/>
          <a:lstStyle/>
          <a:p>
            <a:r>
              <a:rPr lang="en-GB" sz="1800" b="1">
                <a:latin typeface="Calibri" pitchFamily="34" charset="0"/>
                <a:cs typeface="Calibri" pitchFamily="34" charset="0"/>
              </a:rPr>
              <a:t>The most important thing I learned today is…..</a:t>
            </a:r>
            <a:endParaRPr lang="en-GB" sz="1800">
              <a:latin typeface="Calibri" pitchFamily="34" charset="0"/>
              <a:cs typeface="Calibri" pitchFamily="34" charset="0"/>
            </a:endParaRPr>
          </a:p>
        </p:txBody>
      </p:sp>
      <p:sp>
        <p:nvSpPr>
          <p:cNvPr id="49159" name="AutoShape 6"/>
          <p:cNvSpPr>
            <a:spLocks noChangeArrowheads="1"/>
          </p:cNvSpPr>
          <p:nvPr/>
        </p:nvSpPr>
        <p:spPr bwMode="auto">
          <a:xfrm>
            <a:off x="6877050" y="4581525"/>
            <a:ext cx="2057400" cy="1727200"/>
          </a:xfrm>
          <a:prstGeom prst="wedgeRoundRectCallout">
            <a:avLst>
              <a:gd name="adj1" fmla="val -85880"/>
              <a:gd name="adj2" fmla="val -105972"/>
              <a:gd name="adj3" fmla="val 16667"/>
            </a:avLst>
          </a:prstGeom>
          <a:solidFill>
            <a:srgbClr val="FF99CC"/>
          </a:solidFill>
          <a:ln w="28575">
            <a:solidFill>
              <a:srgbClr val="000000"/>
            </a:solidFill>
            <a:miter lim="800000"/>
            <a:headEnd/>
            <a:tailEnd/>
          </a:ln>
        </p:spPr>
        <p:txBody>
          <a:bodyPr/>
          <a:lstStyle/>
          <a:p>
            <a:r>
              <a:rPr lang="en-GB" sz="1800" b="1">
                <a:latin typeface="Calibri" pitchFamily="34" charset="0"/>
                <a:cs typeface="Calibri" pitchFamily="34" charset="0"/>
              </a:rPr>
              <a:t>One thing I need to remember from today’s lesson is that…..</a:t>
            </a:r>
            <a:endParaRPr lang="en-GB" sz="1800">
              <a:latin typeface="Calibri" pitchFamily="34" charset="0"/>
              <a:cs typeface="Calibri" pitchFamily="34" charset="0"/>
            </a:endParaRPr>
          </a:p>
        </p:txBody>
      </p:sp>
      <p:sp>
        <p:nvSpPr>
          <p:cNvPr id="49160" name="AutoShape 7"/>
          <p:cNvSpPr>
            <a:spLocks noChangeArrowheads="1"/>
          </p:cNvSpPr>
          <p:nvPr/>
        </p:nvSpPr>
        <p:spPr bwMode="auto">
          <a:xfrm>
            <a:off x="3924300" y="4437063"/>
            <a:ext cx="2057400" cy="1544637"/>
          </a:xfrm>
          <a:prstGeom prst="wedgeRoundRectCallout">
            <a:avLst>
              <a:gd name="adj1" fmla="val -13505"/>
              <a:gd name="adj2" fmla="val -99949"/>
              <a:gd name="adj3" fmla="val 16667"/>
            </a:avLst>
          </a:prstGeom>
          <a:solidFill>
            <a:srgbClr val="CC99FF"/>
          </a:solidFill>
          <a:ln w="28575">
            <a:solidFill>
              <a:srgbClr val="000000"/>
            </a:solidFill>
            <a:miter lim="800000"/>
            <a:headEnd/>
            <a:tailEnd/>
          </a:ln>
        </p:spPr>
        <p:txBody>
          <a:bodyPr/>
          <a:lstStyle/>
          <a:p>
            <a:r>
              <a:rPr lang="en-GB" sz="1800" b="1">
                <a:latin typeface="Calibri" pitchFamily="34" charset="0"/>
                <a:cs typeface="Calibri" pitchFamily="34" charset="0"/>
              </a:rPr>
              <a:t>I did not know how to….</a:t>
            </a:r>
          </a:p>
          <a:p>
            <a:endParaRPr lang="en-GB" sz="1800" b="1">
              <a:latin typeface="Calibri" pitchFamily="34" charset="0"/>
              <a:cs typeface="Calibri" pitchFamily="34" charset="0"/>
            </a:endParaRPr>
          </a:p>
          <a:p>
            <a:r>
              <a:rPr lang="en-GB" sz="1800" b="1">
                <a:latin typeface="Calibri" pitchFamily="34" charset="0"/>
                <a:cs typeface="Calibri" pitchFamily="34" charset="0"/>
              </a:rPr>
              <a:t>.....but now I can…</a:t>
            </a:r>
          </a:p>
          <a:p>
            <a:endParaRPr lang="en-GB" sz="1800">
              <a:latin typeface="Calibri" pitchFamily="34" charset="0"/>
              <a:cs typeface="Calibri" pitchFamily="34" charset="0"/>
            </a:endParaRPr>
          </a:p>
        </p:txBody>
      </p:sp>
      <p:sp>
        <p:nvSpPr>
          <p:cNvPr id="49161" name="AutoShape 8"/>
          <p:cNvSpPr>
            <a:spLocks noChangeArrowheads="1"/>
          </p:cNvSpPr>
          <p:nvPr/>
        </p:nvSpPr>
        <p:spPr bwMode="auto">
          <a:xfrm>
            <a:off x="250825" y="3716338"/>
            <a:ext cx="2286000" cy="720725"/>
          </a:xfrm>
          <a:prstGeom prst="wedgeRoundRectCallout">
            <a:avLst>
              <a:gd name="adj1" fmla="val 72569"/>
              <a:gd name="adj2" fmla="val -60245"/>
              <a:gd name="adj3" fmla="val 16667"/>
            </a:avLst>
          </a:prstGeom>
          <a:solidFill>
            <a:srgbClr val="33CCCC"/>
          </a:solidFill>
          <a:ln w="28575">
            <a:solidFill>
              <a:srgbClr val="000000"/>
            </a:solidFill>
            <a:miter lim="800000"/>
            <a:headEnd/>
            <a:tailEnd/>
          </a:ln>
        </p:spPr>
        <p:txBody>
          <a:bodyPr/>
          <a:lstStyle/>
          <a:p>
            <a:r>
              <a:rPr lang="en-GB" sz="1800" b="1" dirty="0" smtClean="0">
                <a:latin typeface="Calibri" pitchFamily="34" charset="0"/>
                <a:cs typeface="Calibri" pitchFamily="34" charset="0"/>
              </a:rPr>
              <a:t>Today </a:t>
            </a:r>
            <a:r>
              <a:rPr lang="en-GB" sz="1800" b="1" dirty="0">
                <a:latin typeface="Calibri" pitchFamily="34" charset="0"/>
                <a:cs typeface="Calibri" pitchFamily="34" charset="0"/>
              </a:rPr>
              <a:t>I have tried to…..</a:t>
            </a:r>
          </a:p>
          <a:p>
            <a:endParaRPr lang="en-GB" sz="1800" b="1" dirty="0">
              <a:latin typeface="Calibri" pitchFamily="34" charset="0"/>
              <a:cs typeface="Calibri" pitchFamily="34" charset="0"/>
            </a:endParaRPr>
          </a:p>
          <a:p>
            <a:endParaRPr lang="en-GB" sz="1800" dirty="0">
              <a:latin typeface="Calibri" pitchFamily="34" charset="0"/>
              <a:cs typeface="Calibri" pitchFamily="34" charset="0"/>
            </a:endParaRPr>
          </a:p>
        </p:txBody>
      </p:sp>
      <p:sp>
        <p:nvSpPr>
          <p:cNvPr id="49162" name="AutoShape 9"/>
          <p:cNvSpPr>
            <a:spLocks noChangeArrowheads="1"/>
          </p:cNvSpPr>
          <p:nvPr/>
        </p:nvSpPr>
        <p:spPr bwMode="auto">
          <a:xfrm>
            <a:off x="827088" y="4975225"/>
            <a:ext cx="2286000" cy="1333500"/>
          </a:xfrm>
          <a:prstGeom prst="wedgeRoundRectCallout">
            <a:avLst>
              <a:gd name="adj1" fmla="val 39722"/>
              <a:gd name="adj2" fmla="val -96787"/>
              <a:gd name="adj3" fmla="val 16667"/>
            </a:avLst>
          </a:prstGeom>
          <a:solidFill>
            <a:srgbClr val="FF0000"/>
          </a:solidFill>
          <a:ln w="28575">
            <a:solidFill>
              <a:srgbClr val="000000"/>
            </a:solidFill>
            <a:miter lim="800000"/>
            <a:headEnd/>
            <a:tailEnd/>
          </a:ln>
        </p:spPr>
        <p:txBody>
          <a:bodyPr/>
          <a:lstStyle/>
          <a:p>
            <a:r>
              <a:rPr lang="en-GB" sz="1800" b="1">
                <a:latin typeface="Calibri" pitchFamily="34" charset="0"/>
                <a:cs typeface="Calibri" pitchFamily="34" charset="0"/>
              </a:rPr>
              <a:t>The thing I found most interesting today is…</a:t>
            </a:r>
            <a:endParaRPr lang="en-GB" sz="1800">
              <a:latin typeface="Calibri" pitchFamily="34" charset="0"/>
              <a:cs typeface="Calibri" pitchFamily="34" charset="0"/>
            </a:endParaRPr>
          </a:p>
        </p:txBody>
      </p:sp>
      <p:sp>
        <p:nvSpPr>
          <p:cNvPr id="49163" name="TextBox 10"/>
          <p:cNvSpPr txBox="1">
            <a:spLocks noChangeArrowheads="1"/>
          </p:cNvSpPr>
          <p:nvPr/>
        </p:nvSpPr>
        <p:spPr bwMode="auto">
          <a:xfrm>
            <a:off x="1331640" y="260648"/>
            <a:ext cx="57610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4400" b="1" dirty="0">
                <a:latin typeface="+mj-lt"/>
                <a:cs typeface="Calibri" pitchFamily="34" charset="0"/>
              </a:rPr>
              <a:t>Plenary</a:t>
            </a:r>
          </a:p>
        </p:txBody>
      </p:sp>
    </p:spTree>
    <p:extLst>
      <p:ext uri="{BB962C8B-B14F-4D97-AF65-F5344CB8AC3E}">
        <p14:creationId xmlns:p14="http://schemas.microsoft.com/office/powerpoint/2010/main" val="412580310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26974" y="73371"/>
            <a:ext cx="6032727" cy="1003478"/>
          </a:xfrm>
        </p:spPr>
        <p:txBody>
          <a:bodyPr>
            <a:normAutofit/>
          </a:bodyPr>
          <a:lstStyle/>
          <a:p>
            <a:r>
              <a:rPr lang="en-US" sz="3200" u="sng" dirty="0" smtClean="0"/>
              <a:t>Thursday 11</a:t>
            </a:r>
            <a:r>
              <a:rPr lang="en-US" sz="3200" u="sng" baseline="30000" dirty="0" smtClean="0"/>
              <a:t>th</a:t>
            </a:r>
            <a:r>
              <a:rPr lang="en-US" sz="3200" u="sng" dirty="0" smtClean="0"/>
              <a:t> February 2016</a:t>
            </a:r>
            <a:endParaRPr lang="en-US" sz="3200" u="sng" dirty="0"/>
          </a:p>
        </p:txBody>
      </p:sp>
      <p:sp>
        <p:nvSpPr>
          <p:cNvPr id="3" name="Subtitle 2"/>
          <p:cNvSpPr>
            <a:spLocks noGrp="1"/>
          </p:cNvSpPr>
          <p:nvPr>
            <p:ph type="subTitle" idx="1"/>
          </p:nvPr>
        </p:nvSpPr>
        <p:spPr>
          <a:xfrm>
            <a:off x="0" y="1076849"/>
            <a:ext cx="9144000" cy="724917"/>
          </a:xfrm>
          <a:solidFill>
            <a:schemeClr val="accent3">
              <a:lumMod val="60000"/>
              <a:lumOff val="40000"/>
            </a:schemeClr>
          </a:solidFill>
        </p:spPr>
        <p:txBody>
          <a:bodyPr/>
          <a:lstStyle/>
          <a:p>
            <a:r>
              <a:rPr lang="en-US" u="sng" dirty="0" smtClean="0">
                <a:solidFill>
                  <a:schemeClr val="tx1"/>
                </a:solidFill>
              </a:rPr>
              <a:t>Silent Reading</a:t>
            </a:r>
            <a:endParaRPr lang="en-US" u="sng" dirty="0">
              <a:solidFill>
                <a:schemeClr val="tx1"/>
              </a:solidFill>
            </a:endParaRPr>
          </a:p>
        </p:txBody>
      </p:sp>
      <p:pic>
        <p:nvPicPr>
          <p:cNvPr id="4" name="Picture 3"/>
          <p:cNvPicPr>
            <a:picLocks noChangeAspect="1"/>
          </p:cNvPicPr>
          <p:nvPr/>
        </p:nvPicPr>
        <p:blipFill>
          <a:blip r:embed="rId2"/>
          <a:stretch>
            <a:fillRect/>
          </a:stretch>
        </p:blipFill>
        <p:spPr>
          <a:xfrm>
            <a:off x="467544" y="2060848"/>
            <a:ext cx="3748867" cy="4379686"/>
          </a:xfrm>
          <a:prstGeom prst="rect">
            <a:avLst/>
          </a:prstGeom>
        </p:spPr>
      </p:pic>
      <p:sp>
        <p:nvSpPr>
          <p:cNvPr id="5" name="TextBox 4"/>
          <p:cNvSpPr txBox="1"/>
          <p:nvPr/>
        </p:nvSpPr>
        <p:spPr>
          <a:xfrm>
            <a:off x="4499992" y="2564904"/>
            <a:ext cx="4429418" cy="2308324"/>
          </a:xfrm>
          <a:prstGeom prst="rect">
            <a:avLst/>
          </a:prstGeom>
          <a:solidFill>
            <a:schemeClr val="accent6">
              <a:lumMod val="60000"/>
              <a:lumOff val="40000"/>
            </a:schemeClr>
          </a:solidFill>
        </p:spPr>
        <p:txBody>
          <a:bodyPr wrap="none" rtlCol="0">
            <a:spAutoFit/>
          </a:bodyPr>
          <a:lstStyle/>
          <a:p>
            <a:r>
              <a:rPr lang="en-US" sz="2400" dirty="0" smtClean="0"/>
              <a:t>On your tables there should be:</a:t>
            </a:r>
          </a:p>
          <a:p>
            <a:endParaRPr lang="en-US" sz="2400" dirty="0"/>
          </a:p>
          <a:p>
            <a:pPr marL="342900" indent="-342900">
              <a:buAutoNum type="arabicParenR"/>
            </a:pPr>
            <a:r>
              <a:rPr lang="en-US" sz="2400" dirty="0" smtClean="0"/>
              <a:t>English Book</a:t>
            </a:r>
          </a:p>
          <a:p>
            <a:pPr marL="342900" indent="-342900">
              <a:buAutoNum type="arabicParenR"/>
            </a:pPr>
            <a:r>
              <a:rPr lang="en-US" sz="2400" dirty="0" smtClean="0"/>
              <a:t>Reading Book (in your hand)</a:t>
            </a:r>
          </a:p>
          <a:p>
            <a:pPr marL="342900" indent="-342900">
              <a:buAutoNum type="arabicParenR"/>
            </a:pPr>
            <a:r>
              <a:rPr lang="en-US" sz="2400" dirty="0" smtClean="0"/>
              <a:t>Pen</a:t>
            </a:r>
          </a:p>
          <a:p>
            <a:pPr marL="342900" indent="-342900">
              <a:buAutoNum type="arabicParenR"/>
            </a:pPr>
            <a:r>
              <a:rPr lang="en-US" sz="2400" dirty="0" smtClean="0"/>
              <a:t>Planner turned to today’s date.</a:t>
            </a:r>
          </a:p>
        </p:txBody>
      </p:sp>
    </p:spTree>
    <p:extLst>
      <p:ext uri="{BB962C8B-B14F-4D97-AF65-F5344CB8AC3E}">
        <p14:creationId xmlns:p14="http://schemas.microsoft.com/office/powerpoint/2010/main" val="289797019"/>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112512"/>
            <a:ext cx="8229600" cy="1143000"/>
          </a:xfrm>
        </p:spPr>
        <p:txBody>
          <a:bodyPr/>
          <a:lstStyle/>
          <a:p>
            <a:r>
              <a:rPr lang="en-US" u="sng" dirty="0" smtClean="0"/>
              <a:t>Fix it time</a:t>
            </a:r>
            <a:endParaRPr lang="en-US" u="sng" dirty="0"/>
          </a:p>
        </p:txBody>
      </p:sp>
      <p:sp>
        <p:nvSpPr>
          <p:cNvPr id="3" name="Content Placeholder 2"/>
          <p:cNvSpPr>
            <a:spLocks noGrp="1"/>
          </p:cNvSpPr>
          <p:nvPr>
            <p:ph idx="1"/>
          </p:nvPr>
        </p:nvSpPr>
        <p:spPr>
          <a:xfrm>
            <a:off x="395536" y="1196752"/>
            <a:ext cx="5719011" cy="3145589"/>
          </a:xfrm>
          <a:solidFill>
            <a:schemeClr val="bg1"/>
          </a:solidFill>
          <a:ln>
            <a:solidFill>
              <a:schemeClr val="tx1"/>
            </a:solidFill>
          </a:ln>
        </p:spPr>
        <p:txBody>
          <a:bodyPr/>
          <a:lstStyle/>
          <a:p>
            <a:pPr marL="0" indent="0">
              <a:buNone/>
            </a:pPr>
            <a:r>
              <a:rPr lang="en-US" dirty="0" smtClean="0">
                <a:solidFill>
                  <a:srgbClr val="660066"/>
                </a:solidFill>
              </a:rPr>
              <a:t>What went well    </a:t>
            </a:r>
            <a:r>
              <a:rPr lang="en-US" dirty="0" smtClean="0">
                <a:solidFill>
                  <a:schemeClr val="accent6">
                    <a:lumMod val="75000"/>
                  </a:schemeClr>
                </a:solidFill>
              </a:rPr>
              <a:t>My next step is</a:t>
            </a:r>
          </a:p>
          <a:p>
            <a:pPr marL="0" indent="0">
              <a:buNone/>
            </a:pPr>
            <a:endParaRPr lang="en-US" dirty="0"/>
          </a:p>
          <a:p>
            <a:pPr marL="0" indent="0">
              <a:buNone/>
            </a:pPr>
            <a:endParaRPr lang="en-US" dirty="0" smtClean="0"/>
          </a:p>
          <a:p>
            <a:pPr marL="0" indent="0">
              <a:buNone/>
            </a:pPr>
            <a:r>
              <a:rPr lang="en-US" dirty="0" smtClean="0">
                <a:solidFill>
                  <a:srgbClr val="008000"/>
                </a:solidFill>
              </a:rPr>
              <a:t>Even better if</a:t>
            </a:r>
            <a:endParaRPr lang="en-US" dirty="0">
              <a:solidFill>
                <a:srgbClr val="008000"/>
              </a:solidFill>
            </a:endParaRPr>
          </a:p>
        </p:txBody>
      </p:sp>
      <p:cxnSp>
        <p:nvCxnSpPr>
          <p:cNvPr id="7" name="Straight Connector 6"/>
          <p:cNvCxnSpPr>
            <a:stCxn id="3" idx="0"/>
            <a:endCxn id="3" idx="2"/>
          </p:cNvCxnSpPr>
          <p:nvPr/>
        </p:nvCxnSpPr>
        <p:spPr>
          <a:xfrm>
            <a:off x="3255042" y="1196752"/>
            <a:ext cx="0" cy="314558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3" idx="1"/>
          </p:cNvCxnSpPr>
          <p:nvPr/>
        </p:nvCxnSpPr>
        <p:spPr>
          <a:xfrm>
            <a:off x="395536" y="2769547"/>
            <a:ext cx="2859506" cy="127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95536" y="4568485"/>
            <a:ext cx="8496944" cy="830997"/>
          </a:xfrm>
          <a:prstGeom prst="rect">
            <a:avLst/>
          </a:prstGeom>
          <a:solidFill>
            <a:srgbClr val="FFFFFF"/>
          </a:solidFill>
          <a:ln>
            <a:solidFill>
              <a:srgbClr val="000000"/>
            </a:solidFill>
          </a:ln>
        </p:spPr>
        <p:txBody>
          <a:bodyPr wrap="square" rtlCol="0">
            <a:spAutoFit/>
          </a:bodyPr>
          <a:lstStyle/>
          <a:p>
            <a:r>
              <a:rPr lang="en-US" sz="2400" b="1" dirty="0" smtClean="0">
                <a:solidFill>
                  <a:srgbClr val="FF0000"/>
                </a:solidFill>
              </a:rPr>
              <a:t>Below the sticker, you need to </a:t>
            </a:r>
            <a:r>
              <a:rPr lang="en-US" sz="2400" b="1" u="sng" dirty="0" smtClean="0">
                <a:solidFill>
                  <a:srgbClr val="FF0000"/>
                </a:solidFill>
              </a:rPr>
              <a:t>SHOW</a:t>
            </a:r>
            <a:r>
              <a:rPr lang="en-US" sz="2400" b="1" dirty="0" smtClean="0">
                <a:solidFill>
                  <a:srgbClr val="FF0000"/>
                </a:solidFill>
              </a:rPr>
              <a:t> me you can do your next step. Write a few sentences/rewrite a section demonstrating it.</a:t>
            </a:r>
            <a:endParaRPr lang="en-US" sz="2400" b="1" dirty="0">
              <a:solidFill>
                <a:srgbClr val="FF0000"/>
              </a:solidFill>
            </a:endParaRPr>
          </a:p>
        </p:txBody>
      </p:sp>
      <p:sp>
        <p:nvSpPr>
          <p:cNvPr id="18" name="TextBox 17"/>
          <p:cNvSpPr txBox="1"/>
          <p:nvPr/>
        </p:nvSpPr>
        <p:spPr>
          <a:xfrm>
            <a:off x="6876256" y="1556792"/>
            <a:ext cx="1576714" cy="461665"/>
          </a:xfrm>
          <a:prstGeom prst="rect">
            <a:avLst/>
          </a:prstGeom>
          <a:solidFill>
            <a:srgbClr val="FFFF00"/>
          </a:solidFill>
          <a:ln>
            <a:solidFill>
              <a:srgbClr val="000000"/>
            </a:solidFill>
          </a:ln>
        </p:spPr>
        <p:txBody>
          <a:bodyPr wrap="none" rtlCol="0">
            <a:spAutoFit/>
          </a:bodyPr>
          <a:lstStyle/>
          <a:p>
            <a:r>
              <a:rPr lang="en-US" sz="2400" dirty="0" smtClean="0"/>
              <a:t>Silent work</a:t>
            </a:r>
            <a:endParaRPr lang="en-US" sz="2400" dirty="0"/>
          </a:p>
        </p:txBody>
      </p:sp>
      <p:sp>
        <p:nvSpPr>
          <p:cNvPr id="4" name="TextBox 3"/>
          <p:cNvSpPr txBox="1"/>
          <p:nvPr/>
        </p:nvSpPr>
        <p:spPr>
          <a:xfrm>
            <a:off x="395536" y="5589240"/>
            <a:ext cx="7729174" cy="707886"/>
          </a:xfrm>
          <a:prstGeom prst="rect">
            <a:avLst/>
          </a:prstGeom>
          <a:solidFill>
            <a:srgbClr val="D7E4BD"/>
          </a:solidFill>
        </p:spPr>
        <p:txBody>
          <a:bodyPr wrap="none" rtlCol="0">
            <a:spAutoFit/>
          </a:bodyPr>
          <a:lstStyle/>
          <a:p>
            <a:r>
              <a:rPr lang="en-US" sz="2000" dirty="0" smtClean="0"/>
              <a:t>Finished? Check that you have responded to ALL feedback</a:t>
            </a:r>
            <a:r>
              <a:rPr lang="is-IS" sz="2000" dirty="0" smtClean="0"/>
              <a:t>…</a:t>
            </a:r>
          </a:p>
          <a:p>
            <a:r>
              <a:rPr lang="en-US" sz="2000" dirty="0" smtClean="0"/>
              <a:t>Definitely finished? Take the remaining time to enjoy reading your book.</a:t>
            </a:r>
            <a:endParaRPr lang="is-IS" sz="2000" dirty="0"/>
          </a:p>
        </p:txBody>
      </p:sp>
    </p:spTree>
    <p:extLst>
      <p:ext uri="{BB962C8B-B14F-4D97-AF65-F5344CB8AC3E}">
        <p14:creationId xmlns:p14="http://schemas.microsoft.com/office/powerpoint/2010/main" val="1396639510"/>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570" y="-4282"/>
            <a:ext cx="9144000" cy="461665"/>
          </a:xfrm>
          <a:prstGeom prst="rect">
            <a:avLst/>
          </a:prstGeom>
          <a:solidFill>
            <a:schemeClr val="accent1">
              <a:lumMod val="40000"/>
              <a:lumOff val="60000"/>
            </a:schemeClr>
          </a:solidFill>
        </p:spPr>
        <p:txBody>
          <a:bodyPr wrap="square" rtlCol="0">
            <a:spAutoFit/>
          </a:bodyPr>
          <a:lstStyle/>
          <a:p>
            <a:r>
              <a:rPr lang="en-GB" sz="2400" u="sng" dirty="0" smtClean="0">
                <a:latin typeface="Comic Sans MS" pitchFamily="66" charset="0"/>
              </a:rPr>
              <a:t>C/L</a:t>
            </a:r>
            <a:r>
              <a:rPr lang="en-GB" sz="2400" dirty="0" smtClean="0">
                <a:latin typeface="Comic Sans MS" pitchFamily="66" charset="0"/>
              </a:rPr>
              <a:t>				 	  </a:t>
            </a:r>
            <a:r>
              <a:rPr lang="en-GB" sz="2400" dirty="0">
                <a:latin typeface="Comic Sans MS" pitchFamily="66" charset="0"/>
              </a:rPr>
              <a:t> </a:t>
            </a:r>
            <a:r>
              <a:rPr lang="en-GB" sz="2400" dirty="0" smtClean="0">
                <a:latin typeface="Comic Sans MS" pitchFamily="66" charset="0"/>
              </a:rPr>
              <a:t>	</a:t>
            </a:r>
            <a:r>
              <a:rPr lang="en-GB" sz="2400" u="sng" dirty="0" smtClean="0">
                <a:latin typeface="Comic Sans MS" pitchFamily="66" charset="0"/>
              </a:rPr>
              <a:t>Tuesday 11</a:t>
            </a:r>
            <a:r>
              <a:rPr lang="en-GB" sz="2400" u="sng" baseline="30000" dirty="0" smtClean="0">
                <a:latin typeface="Comic Sans MS" pitchFamily="66" charset="0"/>
              </a:rPr>
              <a:t>th</a:t>
            </a:r>
            <a:r>
              <a:rPr lang="en-GB" sz="2400" u="sng" dirty="0" smtClean="0">
                <a:latin typeface="Comic Sans MS" pitchFamily="66" charset="0"/>
              </a:rPr>
              <a:t> February</a:t>
            </a:r>
            <a:endParaRPr lang="en-GB" sz="2400" u="sng" dirty="0">
              <a:latin typeface="Comic Sans MS" pitchFamily="66" charset="0"/>
            </a:endParaRPr>
          </a:p>
        </p:txBody>
      </p:sp>
      <p:sp>
        <p:nvSpPr>
          <p:cNvPr id="15" name="Title 1"/>
          <p:cNvSpPr txBox="1">
            <a:spLocks/>
          </p:cNvSpPr>
          <p:nvPr/>
        </p:nvSpPr>
        <p:spPr>
          <a:xfrm>
            <a:off x="0" y="1412776"/>
            <a:ext cx="9144000" cy="609551"/>
          </a:xfrm>
          <a:prstGeom prst="rect">
            <a:avLst/>
          </a:prstGeom>
          <a:solidFill>
            <a:srgbClr val="99FF99">
              <a:alpha val="62000"/>
            </a:srgb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sng" strike="noStrike" kern="1200" cap="none" spc="0" normalizeH="0" baseline="0" noProof="0" dirty="0" smtClean="0">
                <a:ln>
                  <a:noFill/>
                </a:ln>
                <a:solidFill>
                  <a:schemeClr val="tx1"/>
                </a:solidFill>
                <a:effectLst/>
                <a:uLnTx/>
                <a:uFillTx/>
                <a:latin typeface="Comic Sans MS" pitchFamily="66" charset="0"/>
                <a:ea typeface="+mj-ea"/>
                <a:cs typeface="+mj-cs"/>
              </a:rPr>
              <a:t>Life Writing</a:t>
            </a:r>
            <a:endParaRPr kumimoji="0" lang="en-GB" sz="2400" b="1" i="0" u="sng" strike="noStrike" kern="1200" cap="none" spc="0" normalizeH="0" baseline="0" noProof="0" dirty="0">
              <a:ln>
                <a:noFill/>
              </a:ln>
              <a:solidFill>
                <a:schemeClr val="tx1"/>
              </a:solidFill>
              <a:effectLst/>
              <a:uLnTx/>
              <a:uFillTx/>
              <a:latin typeface="Comic Sans MS" pitchFamily="66" charset="0"/>
              <a:ea typeface="+mj-ea"/>
              <a:cs typeface="+mj-cs"/>
            </a:endParaRPr>
          </a:p>
        </p:txBody>
      </p:sp>
      <p:sp>
        <p:nvSpPr>
          <p:cNvPr id="19" name="TextBox 18"/>
          <p:cNvSpPr txBox="1"/>
          <p:nvPr/>
        </p:nvSpPr>
        <p:spPr>
          <a:xfrm>
            <a:off x="47562" y="2348880"/>
            <a:ext cx="9117977" cy="2308324"/>
          </a:xfrm>
          <a:prstGeom prst="rect">
            <a:avLst/>
          </a:prstGeom>
          <a:solidFill>
            <a:srgbClr val="CCFFFF">
              <a:alpha val="62000"/>
            </a:srgbClr>
          </a:solidFill>
        </p:spPr>
        <p:txBody>
          <a:bodyPr wrap="square">
            <a:spAutoFit/>
          </a:bodyPr>
          <a:lstStyle/>
          <a:p>
            <a:r>
              <a:rPr lang="en-GB" sz="2400" b="1" dirty="0" smtClean="0">
                <a:latin typeface="Comic Sans MS" pitchFamily="66" charset="0"/>
              </a:rPr>
              <a:t>TASK:</a:t>
            </a:r>
            <a:r>
              <a:rPr lang="en-GB" sz="2400" dirty="0" smtClean="0">
                <a:latin typeface="Comic Sans MS" pitchFamily="66" charset="0"/>
              </a:rPr>
              <a:t> answer these questions in your book</a:t>
            </a:r>
          </a:p>
          <a:p>
            <a:endParaRPr lang="en-GB" sz="2400" dirty="0" smtClean="0">
              <a:latin typeface="Comic Sans MS" pitchFamily="66" charset="0"/>
            </a:endParaRPr>
          </a:p>
          <a:p>
            <a:pPr marL="457200" indent="-457200">
              <a:buAutoNum type="arabicParenR"/>
            </a:pPr>
            <a:r>
              <a:rPr lang="en-GB" sz="2400" dirty="0" smtClean="0">
                <a:latin typeface="Comic Sans MS" pitchFamily="66" charset="0"/>
              </a:rPr>
              <a:t>What do you understand by the term ‘life writing’?</a:t>
            </a:r>
          </a:p>
          <a:p>
            <a:pPr marL="457200" indent="-457200">
              <a:buAutoNum type="arabicParenR"/>
            </a:pPr>
            <a:r>
              <a:rPr lang="en-GB" sz="2400" dirty="0" smtClean="0">
                <a:latin typeface="Comic Sans MS" pitchFamily="66" charset="0"/>
              </a:rPr>
              <a:t>What might you expect to find in examples of life writing?</a:t>
            </a:r>
          </a:p>
          <a:p>
            <a:pPr marL="457200" indent="-457200">
              <a:buAutoNum type="arabicParenR"/>
            </a:pPr>
            <a:r>
              <a:rPr lang="en-GB" sz="2400" dirty="0" smtClean="0">
                <a:latin typeface="Comic Sans MS" pitchFamily="66" charset="0"/>
              </a:rPr>
              <a:t>Do you know / have you read any examples of life writing before?</a:t>
            </a:r>
            <a:endParaRPr lang="en-GB" sz="2200" dirty="0" smtClean="0">
              <a:latin typeface="Comic Sans MS" pitchFamily="66" charset="0"/>
            </a:endParaRPr>
          </a:p>
        </p:txBody>
      </p:sp>
      <p:sp>
        <p:nvSpPr>
          <p:cNvPr id="8" name="TextBox 7"/>
          <p:cNvSpPr txBox="1"/>
          <p:nvPr/>
        </p:nvSpPr>
        <p:spPr>
          <a:xfrm>
            <a:off x="-8381" y="476672"/>
            <a:ext cx="9144000" cy="707886"/>
          </a:xfrm>
          <a:prstGeom prst="rect">
            <a:avLst/>
          </a:prstGeom>
          <a:solidFill>
            <a:srgbClr val="FF0000">
              <a:alpha val="30000"/>
            </a:srgbClr>
          </a:solidFill>
          <a:ln w="19050">
            <a:noFill/>
          </a:ln>
        </p:spPr>
        <p:txBody>
          <a:bodyPr wrap="square" rtlCol="0">
            <a:spAutoFit/>
          </a:bodyPr>
          <a:lstStyle/>
          <a:p>
            <a:pPr lvl="0"/>
            <a:r>
              <a:rPr lang="en-GB" sz="2000" dirty="0" smtClean="0">
                <a:solidFill>
                  <a:srgbClr val="000000"/>
                </a:solidFill>
                <a:latin typeface="Comic Sans MS" pitchFamily="66" charset="0"/>
              </a:rPr>
              <a:t>Excellent learners will: explore a form of creative writing and consider the effect of the writer’s creative choices</a:t>
            </a:r>
            <a:endParaRPr lang="en-GB" sz="2000" dirty="0">
              <a:latin typeface="Comic Sans MS" pitchFamily="66" charset="0"/>
            </a:endParaRPr>
          </a:p>
        </p:txBody>
      </p:sp>
      <p:sp>
        <p:nvSpPr>
          <p:cNvPr id="2" name="TextBox 1"/>
          <p:cNvSpPr txBox="1"/>
          <p:nvPr/>
        </p:nvSpPr>
        <p:spPr>
          <a:xfrm>
            <a:off x="1021" y="5473005"/>
            <a:ext cx="9144001" cy="1384995"/>
          </a:xfrm>
          <a:prstGeom prst="rect">
            <a:avLst/>
          </a:prstGeom>
          <a:solidFill>
            <a:srgbClr val="FFFF00"/>
          </a:solidFill>
        </p:spPr>
        <p:txBody>
          <a:bodyPr wrap="square" rtlCol="0">
            <a:spAutoFit/>
          </a:bodyPr>
          <a:lstStyle/>
          <a:p>
            <a:pPr algn="ctr"/>
            <a:r>
              <a:rPr lang="en-US" sz="2800" dirty="0" smtClean="0"/>
              <a:t>Again, I am looking to see who gets on with this task </a:t>
            </a:r>
            <a:r>
              <a:rPr lang="en-US" sz="2800" dirty="0" smtClean="0">
                <a:solidFill>
                  <a:srgbClr val="FF0000"/>
                </a:solidFill>
              </a:rPr>
              <a:t>unprompted</a:t>
            </a:r>
            <a:r>
              <a:rPr lang="en-US" sz="2800" dirty="0" smtClean="0"/>
              <a:t>.  </a:t>
            </a:r>
          </a:p>
          <a:p>
            <a:pPr algn="ctr"/>
            <a:r>
              <a:rPr lang="en-US" sz="2800" dirty="0" smtClean="0"/>
              <a:t>Who is an </a:t>
            </a:r>
            <a:r>
              <a:rPr lang="en-US" sz="2800" dirty="0" smtClean="0">
                <a:solidFill>
                  <a:srgbClr val="008000"/>
                </a:solidFill>
              </a:rPr>
              <a:t>independent learner </a:t>
            </a:r>
            <a:r>
              <a:rPr lang="en-US" sz="2800" dirty="0" smtClean="0"/>
              <a:t>today?</a:t>
            </a:r>
          </a:p>
        </p:txBody>
      </p:sp>
      <p:sp>
        <p:nvSpPr>
          <p:cNvPr id="3" name="5-Point Star 2"/>
          <p:cNvSpPr/>
          <p:nvPr/>
        </p:nvSpPr>
        <p:spPr>
          <a:xfrm>
            <a:off x="755576" y="6155669"/>
            <a:ext cx="698376" cy="698376"/>
          </a:xfrm>
          <a:prstGeom prst="star5">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5-Point Star 12"/>
          <p:cNvSpPr/>
          <p:nvPr/>
        </p:nvSpPr>
        <p:spPr>
          <a:xfrm>
            <a:off x="8445624" y="5013176"/>
            <a:ext cx="698376" cy="698376"/>
          </a:xfrm>
          <a:prstGeom prst="star5">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5-Point Star 13"/>
          <p:cNvSpPr/>
          <p:nvPr/>
        </p:nvSpPr>
        <p:spPr>
          <a:xfrm>
            <a:off x="7092280" y="4869160"/>
            <a:ext cx="698376" cy="698376"/>
          </a:xfrm>
          <a:prstGeom prst="star5">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5-Point Star 15"/>
          <p:cNvSpPr/>
          <p:nvPr/>
        </p:nvSpPr>
        <p:spPr>
          <a:xfrm>
            <a:off x="7668344" y="6136872"/>
            <a:ext cx="698376" cy="698376"/>
          </a:xfrm>
          <a:prstGeom prst="star5">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5-Point Star 19"/>
          <p:cNvSpPr/>
          <p:nvPr/>
        </p:nvSpPr>
        <p:spPr>
          <a:xfrm>
            <a:off x="0" y="5373216"/>
            <a:ext cx="698376" cy="698376"/>
          </a:xfrm>
          <a:prstGeom prst="star5">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5-Point Star 20"/>
          <p:cNvSpPr/>
          <p:nvPr/>
        </p:nvSpPr>
        <p:spPr>
          <a:xfrm>
            <a:off x="971600" y="4869160"/>
            <a:ext cx="698376" cy="698376"/>
          </a:xfrm>
          <a:prstGeom prst="star5">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448342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570" y="-4282"/>
            <a:ext cx="9144000" cy="461665"/>
          </a:xfrm>
          <a:prstGeom prst="rect">
            <a:avLst/>
          </a:prstGeom>
          <a:solidFill>
            <a:schemeClr val="accent1">
              <a:lumMod val="40000"/>
              <a:lumOff val="60000"/>
            </a:schemeClr>
          </a:solidFill>
        </p:spPr>
        <p:txBody>
          <a:bodyPr wrap="square" rtlCol="0">
            <a:spAutoFit/>
          </a:bodyPr>
          <a:lstStyle/>
          <a:p>
            <a:r>
              <a:rPr lang="en-GB" sz="2400" u="sng" dirty="0" smtClean="0">
                <a:latin typeface="Comic Sans MS" pitchFamily="66" charset="0"/>
              </a:rPr>
              <a:t>C/L</a:t>
            </a:r>
            <a:r>
              <a:rPr lang="en-GB" sz="2400" dirty="0" smtClean="0">
                <a:latin typeface="Comic Sans MS" pitchFamily="66" charset="0"/>
              </a:rPr>
              <a:t>				 	  </a:t>
            </a:r>
            <a:r>
              <a:rPr lang="en-GB" sz="2400" dirty="0">
                <a:latin typeface="Comic Sans MS" pitchFamily="66" charset="0"/>
              </a:rPr>
              <a:t> </a:t>
            </a:r>
            <a:r>
              <a:rPr lang="en-GB" sz="2400" dirty="0" smtClean="0">
                <a:latin typeface="Comic Sans MS" pitchFamily="66" charset="0"/>
              </a:rPr>
              <a:t>	</a:t>
            </a:r>
            <a:r>
              <a:rPr lang="en-GB" sz="2400" u="sng" dirty="0" smtClean="0">
                <a:latin typeface="Comic Sans MS" pitchFamily="66" charset="0"/>
              </a:rPr>
              <a:t>Tuesday 11</a:t>
            </a:r>
            <a:r>
              <a:rPr lang="en-GB" sz="2400" u="sng" baseline="30000" dirty="0" smtClean="0">
                <a:latin typeface="Comic Sans MS" pitchFamily="66" charset="0"/>
              </a:rPr>
              <a:t>th</a:t>
            </a:r>
            <a:r>
              <a:rPr lang="en-GB" sz="2400" u="sng" dirty="0" smtClean="0">
                <a:latin typeface="Comic Sans MS" pitchFamily="66" charset="0"/>
              </a:rPr>
              <a:t>  February</a:t>
            </a:r>
            <a:endParaRPr lang="en-GB" sz="2400" u="sng" dirty="0">
              <a:latin typeface="Comic Sans MS" pitchFamily="66" charset="0"/>
            </a:endParaRPr>
          </a:p>
        </p:txBody>
      </p:sp>
      <p:sp>
        <p:nvSpPr>
          <p:cNvPr id="15" name="Title 1"/>
          <p:cNvSpPr txBox="1">
            <a:spLocks/>
          </p:cNvSpPr>
          <p:nvPr/>
        </p:nvSpPr>
        <p:spPr>
          <a:xfrm>
            <a:off x="0" y="443185"/>
            <a:ext cx="9144000" cy="609551"/>
          </a:xfrm>
          <a:prstGeom prst="rect">
            <a:avLst/>
          </a:prstGeom>
          <a:solidFill>
            <a:srgbClr val="99FF99">
              <a:alpha val="62000"/>
            </a:srgb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sng" strike="noStrike" kern="1200" cap="none" spc="0" normalizeH="0" baseline="0" noProof="0" dirty="0" smtClean="0">
                <a:ln>
                  <a:noFill/>
                </a:ln>
                <a:solidFill>
                  <a:schemeClr val="tx1"/>
                </a:solidFill>
                <a:effectLst/>
                <a:uLnTx/>
                <a:uFillTx/>
                <a:latin typeface="Comic Sans MS" pitchFamily="66" charset="0"/>
                <a:ea typeface="+mj-ea"/>
                <a:cs typeface="+mj-cs"/>
              </a:rPr>
              <a:t>Joe </a:t>
            </a:r>
            <a:r>
              <a:rPr kumimoji="0" lang="en-GB" sz="2400" b="1" i="0" u="sng" strike="noStrike" kern="1200" cap="none" spc="0" normalizeH="0" baseline="0" noProof="0" dirty="0" err="1" smtClean="0">
                <a:ln>
                  <a:noFill/>
                </a:ln>
                <a:solidFill>
                  <a:schemeClr val="tx1"/>
                </a:solidFill>
                <a:effectLst/>
                <a:uLnTx/>
                <a:uFillTx/>
                <a:latin typeface="Comic Sans MS" pitchFamily="66" charset="0"/>
                <a:ea typeface="+mj-ea"/>
                <a:cs typeface="+mj-cs"/>
              </a:rPr>
              <a:t>Brainard</a:t>
            </a:r>
            <a:r>
              <a:rPr kumimoji="0" lang="en-GB" sz="2400" b="1" i="0" u="sng" strike="noStrike" kern="1200" cap="none" spc="0" normalizeH="0" noProof="0" dirty="0" smtClean="0">
                <a:ln>
                  <a:noFill/>
                </a:ln>
                <a:solidFill>
                  <a:schemeClr val="tx1"/>
                </a:solidFill>
                <a:effectLst/>
                <a:uLnTx/>
                <a:uFillTx/>
                <a:latin typeface="Comic Sans MS" pitchFamily="66" charset="0"/>
                <a:ea typeface="+mj-ea"/>
                <a:cs typeface="+mj-cs"/>
              </a:rPr>
              <a:t> – ‘I Remember’</a:t>
            </a:r>
            <a:endParaRPr kumimoji="0" lang="en-GB" sz="2400" b="1" i="0" u="sng" strike="noStrike" kern="1200" cap="none" spc="0" normalizeH="0" baseline="0" noProof="0" dirty="0">
              <a:ln>
                <a:noFill/>
              </a:ln>
              <a:solidFill>
                <a:schemeClr val="tx1"/>
              </a:solidFill>
              <a:effectLst/>
              <a:uLnTx/>
              <a:uFillTx/>
              <a:latin typeface="Comic Sans MS" pitchFamily="66" charset="0"/>
              <a:ea typeface="+mj-ea"/>
              <a:cs typeface="+mj-cs"/>
            </a:endParaRPr>
          </a:p>
        </p:txBody>
      </p:sp>
      <p:sp>
        <p:nvSpPr>
          <p:cNvPr id="19" name="TextBox 18"/>
          <p:cNvSpPr txBox="1"/>
          <p:nvPr/>
        </p:nvSpPr>
        <p:spPr>
          <a:xfrm>
            <a:off x="2987824" y="1268760"/>
            <a:ext cx="5544616" cy="3539430"/>
          </a:xfrm>
          <a:prstGeom prst="rect">
            <a:avLst/>
          </a:prstGeom>
          <a:solidFill>
            <a:srgbClr val="CCFFFF">
              <a:alpha val="62000"/>
            </a:srgbClr>
          </a:solidFill>
        </p:spPr>
        <p:txBody>
          <a:bodyPr wrap="square">
            <a:spAutoFit/>
          </a:bodyPr>
          <a:lstStyle/>
          <a:p>
            <a:pPr>
              <a:buFont typeface="Arial" pitchFamily="34" charset="0"/>
              <a:buChar char="•"/>
            </a:pPr>
            <a:r>
              <a:rPr lang="en-GB" sz="2000" dirty="0" smtClean="0">
                <a:latin typeface="Comic Sans MS" pitchFamily="66" charset="0"/>
              </a:rPr>
              <a:t> 11</a:t>
            </a:r>
            <a:r>
              <a:rPr lang="en-GB" sz="2000" baseline="30000" dirty="0" smtClean="0">
                <a:latin typeface="Comic Sans MS" pitchFamily="66" charset="0"/>
              </a:rPr>
              <a:t>th</a:t>
            </a:r>
            <a:r>
              <a:rPr lang="en-GB" sz="2000" dirty="0" smtClean="0">
                <a:latin typeface="Comic Sans MS" pitchFamily="66" charset="0"/>
              </a:rPr>
              <a:t> March 1942 – 25</a:t>
            </a:r>
            <a:r>
              <a:rPr lang="en-GB" sz="2000" baseline="30000" dirty="0" smtClean="0">
                <a:latin typeface="Comic Sans MS" pitchFamily="66" charset="0"/>
              </a:rPr>
              <a:t>th</a:t>
            </a:r>
            <a:r>
              <a:rPr lang="en-GB" sz="2000" dirty="0" smtClean="0">
                <a:latin typeface="Comic Sans MS" pitchFamily="66" charset="0"/>
              </a:rPr>
              <a:t> May 1994</a:t>
            </a:r>
          </a:p>
          <a:p>
            <a:pPr>
              <a:buFont typeface="Arial" pitchFamily="34" charset="0"/>
              <a:buChar char="•"/>
            </a:pPr>
            <a:endParaRPr lang="en-GB" sz="800" dirty="0" smtClean="0">
              <a:latin typeface="Comic Sans MS" pitchFamily="66" charset="0"/>
            </a:endParaRPr>
          </a:p>
          <a:p>
            <a:pPr>
              <a:buFont typeface="Arial" pitchFamily="34" charset="0"/>
              <a:buChar char="•"/>
            </a:pPr>
            <a:r>
              <a:rPr lang="en-GB" sz="2000" dirty="0" smtClean="0">
                <a:latin typeface="Comic Sans MS" pitchFamily="66" charset="0"/>
              </a:rPr>
              <a:t> An American artist and writer</a:t>
            </a:r>
          </a:p>
          <a:p>
            <a:pPr>
              <a:buFont typeface="Arial" pitchFamily="34" charset="0"/>
              <a:buChar char="•"/>
            </a:pPr>
            <a:endParaRPr lang="en-GB" sz="800" dirty="0" smtClean="0">
              <a:latin typeface="Comic Sans MS" pitchFamily="66" charset="0"/>
            </a:endParaRPr>
          </a:p>
          <a:p>
            <a:pPr>
              <a:buFont typeface="Arial" pitchFamily="34" charset="0"/>
              <a:buChar char="•"/>
            </a:pPr>
            <a:r>
              <a:rPr lang="en-GB" sz="2000" dirty="0" smtClean="0">
                <a:latin typeface="Comic Sans MS" pitchFamily="66" charset="0"/>
              </a:rPr>
              <a:t> Best known for his memoir </a:t>
            </a:r>
            <a:r>
              <a:rPr lang="en-GB" sz="2000" i="1" dirty="0" smtClean="0">
                <a:latin typeface="Comic Sans MS" pitchFamily="66" charset="0"/>
              </a:rPr>
              <a:t>I Remember</a:t>
            </a:r>
            <a:r>
              <a:rPr lang="en-GB" sz="2000" dirty="0" smtClean="0">
                <a:latin typeface="Comic Sans MS" pitchFamily="66" charset="0"/>
              </a:rPr>
              <a:t> –  Paul </a:t>
            </a:r>
            <a:r>
              <a:rPr lang="en-GB" sz="2000" dirty="0" err="1" smtClean="0">
                <a:latin typeface="Comic Sans MS" pitchFamily="66" charset="0"/>
              </a:rPr>
              <a:t>Auster</a:t>
            </a:r>
            <a:r>
              <a:rPr lang="en-GB" sz="2000" dirty="0" smtClean="0">
                <a:latin typeface="Comic Sans MS" pitchFamily="66" charset="0"/>
              </a:rPr>
              <a:t> (an American author and director) described it as</a:t>
            </a:r>
            <a:r>
              <a:rPr lang="en-GB" sz="2000" i="1" dirty="0" smtClean="0">
                <a:latin typeface="Comic Sans MS" pitchFamily="66" charset="0"/>
              </a:rPr>
              <a:t> “one of the few totally original books I have ever read”</a:t>
            </a:r>
          </a:p>
          <a:p>
            <a:pPr>
              <a:buFont typeface="Arial" pitchFamily="34" charset="0"/>
              <a:buChar char="•"/>
            </a:pPr>
            <a:endParaRPr lang="en-GB" sz="800" dirty="0" smtClean="0">
              <a:latin typeface="Comic Sans MS" pitchFamily="66" charset="0"/>
            </a:endParaRPr>
          </a:p>
          <a:p>
            <a:pPr>
              <a:buFont typeface="Arial" pitchFamily="34" charset="0"/>
              <a:buChar char="•"/>
            </a:pPr>
            <a:r>
              <a:rPr lang="en-GB" sz="2000" dirty="0" smtClean="0">
                <a:latin typeface="Comic Sans MS" pitchFamily="66" charset="0"/>
              </a:rPr>
              <a:t> ‘I Remember’ moves away from the conventions of the traditional memoir,</a:t>
            </a:r>
            <a:r>
              <a:rPr lang="en-GB" sz="2000" b="1" dirty="0" smtClean="0">
                <a:latin typeface="Comic Sans MS" pitchFamily="66" charset="0"/>
              </a:rPr>
              <a:t> </a:t>
            </a:r>
            <a:r>
              <a:rPr lang="en-GB" sz="2000" dirty="0" smtClean="0">
                <a:latin typeface="Comic Sans MS" pitchFamily="66" charset="0"/>
              </a:rPr>
              <a:t>and </a:t>
            </a:r>
            <a:r>
              <a:rPr lang="en-GB" sz="2000" b="1" dirty="0" smtClean="0">
                <a:latin typeface="Comic Sans MS" pitchFamily="66" charset="0"/>
              </a:rPr>
              <a:t>juxtaposes</a:t>
            </a:r>
            <a:r>
              <a:rPr lang="en-GB" sz="2000" dirty="0" smtClean="0">
                <a:latin typeface="Comic Sans MS" pitchFamily="66" charset="0"/>
              </a:rPr>
              <a:t> the obvious/boring with the revelatory</a:t>
            </a:r>
          </a:p>
        </p:txBody>
      </p:sp>
      <p:sp>
        <p:nvSpPr>
          <p:cNvPr id="11" name="TextBox 10"/>
          <p:cNvSpPr txBox="1"/>
          <p:nvPr/>
        </p:nvSpPr>
        <p:spPr>
          <a:xfrm>
            <a:off x="-1" y="6177498"/>
            <a:ext cx="9144000" cy="707886"/>
          </a:xfrm>
          <a:prstGeom prst="rect">
            <a:avLst/>
          </a:prstGeom>
          <a:solidFill>
            <a:srgbClr val="FF0000">
              <a:alpha val="30000"/>
            </a:srgbClr>
          </a:solidFill>
          <a:ln w="19050">
            <a:noFill/>
          </a:ln>
        </p:spPr>
        <p:txBody>
          <a:bodyPr wrap="square" rtlCol="0">
            <a:spAutoFit/>
          </a:bodyPr>
          <a:lstStyle/>
          <a:p>
            <a:pPr lvl="0"/>
            <a:r>
              <a:rPr lang="en-GB" sz="2000" dirty="0" smtClean="0">
                <a:solidFill>
                  <a:srgbClr val="000000"/>
                </a:solidFill>
                <a:latin typeface="Comic Sans MS" pitchFamily="66" charset="0"/>
              </a:rPr>
              <a:t>Excellent learners will: explore a form of creative writing and consider the effect of the writer’s creative choices</a:t>
            </a:r>
            <a:endParaRPr lang="en-GB" sz="2000" dirty="0">
              <a:latin typeface="Comic Sans MS" pitchFamily="66" charset="0"/>
            </a:endParaRPr>
          </a:p>
        </p:txBody>
      </p:sp>
      <p:pic>
        <p:nvPicPr>
          <p:cNvPr id="1026" name="Picture 2" descr="http://www.poetryfoundation.org/harriet/wp-content/uploads/2012/03/Brainard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844824"/>
            <a:ext cx="2250250" cy="20882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5301208"/>
            <a:ext cx="6744209" cy="707886"/>
          </a:xfrm>
          <a:prstGeom prst="rect">
            <a:avLst/>
          </a:prstGeom>
          <a:solidFill>
            <a:srgbClr val="CCFFFF">
              <a:alpha val="62000"/>
            </a:srgbClr>
          </a:solidFill>
        </p:spPr>
        <p:txBody>
          <a:bodyPr wrap="square">
            <a:spAutoFit/>
          </a:bodyPr>
          <a:lstStyle/>
          <a:p>
            <a:r>
              <a:rPr lang="en-GB" sz="2000" b="1" dirty="0" smtClean="0">
                <a:latin typeface="Comic Sans MS" pitchFamily="66" charset="0"/>
              </a:rPr>
              <a:t>TASK:</a:t>
            </a:r>
            <a:r>
              <a:rPr lang="en-GB" sz="2000" dirty="0" smtClean="0">
                <a:latin typeface="Comic Sans MS" pitchFamily="66" charset="0"/>
              </a:rPr>
              <a:t> think about ‘I Remember’ by Joe </a:t>
            </a:r>
            <a:r>
              <a:rPr lang="en-GB" sz="2000" dirty="0" err="1" smtClean="0">
                <a:latin typeface="Comic Sans MS" pitchFamily="66" charset="0"/>
              </a:rPr>
              <a:t>Brainard</a:t>
            </a:r>
            <a:r>
              <a:rPr lang="en-GB" sz="2000" dirty="0" smtClean="0">
                <a:latin typeface="Comic Sans MS" pitchFamily="66" charset="0"/>
              </a:rPr>
              <a:t> - is </a:t>
            </a:r>
            <a:r>
              <a:rPr lang="en-GB" sz="2000" dirty="0">
                <a:latin typeface="Comic Sans MS" pitchFamily="66" charset="0"/>
              </a:rPr>
              <a:t>this an effective form of life writing? Why/why not?</a:t>
            </a:r>
            <a:endParaRPr lang="en-GB" sz="2000" dirty="0" smtClean="0">
              <a:latin typeface="Comic Sans MS" pitchFamily="66" charset="0"/>
            </a:endParaRPr>
          </a:p>
        </p:txBody>
      </p:sp>
    </p:spTree>
    <p:extLst>
      <p:ext uri="{BB962C8B-B14F-4D97-AF65-F5344CB8AC3E}">
        <p14:creationId xmlns:p14="http://schemas.microsoft.com/office/powerpoint/2010/main" val="1264838532"/>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570" y="-4282"/>
            <a:ext cx="9144000" cy="461665"/>
          </a:xfrm>
          <a:prstGeom prst="rect">
            <a:avLst/>
          </a:prstGeom>
          <a:solidFill>
            <a:schemeClr val="accent1">
              <a:lumMod val="40000"/>
              <a:lumOff val="60000"/>
            </a:schemeClr>
          </a:solidFill>
        </p:spPr>
        <p:txBody>
          <a:bodyPr wrap="square" rtlCol="0">
            <a:spAutoFit/>
          </a:bodyPr>
          <a:lstStyle/>
          <a:p>
            <a:r>
              <a:rPr lang="en-GB" sz="2400" u="sng" dirty="0" smtClean="0">
                <a:latin typeface="Comic Sans MS" pitchFamily="66" charset="0"/>
              </a:rPr>
              <a:t>C/L</a:t>
            </a:r>
            <a:r>
              <a:rPr lang="en-GB" sz="2400" dirty="0" smtClean="0">
                <a:latin typeface="Comic Sans MS" pitchFamily="66" charset="0"/>
              </a:rPr>
              <a:t>				 	  </a:t>
            </a:r>
            <a:r>
              <a:rPr lang="en-GB" sz="2400" dirty="0">
                <a:latin typeface="Comic Sans MS" pitchFamily="66" charset="0"/>
              </a:rPr>
              <a:t> </a:t>
            </a:r>
            <a:r>
              <a:rPr lang="en-GB" sz="2400" dirty="0" smtClean="0">
                <a:latin typeface="Comic Sans MS" pitchFamily="66" charset="0"/>
              </a:rPr>
              <a:t>	</a:t>
            </a:r>
            <a:r>
              <a:rPr lang="en-GB" sz="2400" u="sng" dirty="0" smtClean="0">
                <a:latin typeface="Comic Sans MS" pitchFamily="66" charset="0"/>
              </a:rPr>
              <a:t>Tuesday 11</a:t>
            </a:r>
            <a:r>
              <a:rPr lang="en-GB" sz="2400" u="sng" baseline="30000" dirty="0" smtClean="0">
                <a:latin typeface="Comic Sans MS" pitchFamily="66" charset="0"/>
              </a:rPr>
              <a:t>th</a:t>
            </a:r>
            <a:r>
              <a:rPr lang="en-GB" sz="2400" u="sng" dirty="0" smtClean="0">
                <a:latin typeface="Comic Sans MS" pitchFamily="66" charset="0"/>
              </a:rPr>
              <a:t> February</a:t>
            </a:r>
            <a:endParaRPr lang="en-GB" sz="2400" u="sng" dirty="0">
              <a:latin typeface="Comic Sans MS" pitchFamily="66" charset="0"/>
            </a:endParaRPr>
          </a:p>
        </p:txBody>
      </p:sp>
      <p:sp>
        <p:nvSpPr>
          <p:cNvPr id="15" name="Title 1"/>
          <p:cNvSpPr txBox="1">
            <a:spLocks/>
          </p:cNvSpPr>
          <p:nvPr/>
        </p:nvSpPr>
        <p:spPr>
          <a:xfrm>
            <a:off x="0" y="443185"/>
            <a:ext cx="9144000" cy="609551"/>
          </a:xfrm>
          <a:prstGeom prst="rect">
            <a:avLst/>
          </a:prstGeom>
          <a:solidFill>
            <a:srgbClr val="99FF99">
              <a:alpha val="62000"/>
            </a:srgb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sng" strike="noStrike" kern="1200" cap="none" spc="0" normalizeH="0" noProof="0" dirty="0" smtClean="0">
                <a:ln>
                  <a:noFill/>
                </a:ln>
                <a:solidFill>
                  <a:schemeClr val="tx1"/>
                </a:solidFill>
                <a:effectLst/>
                <a:uLnTx/>
                <a:uFillTx/>
                <a:latin typeface="Comic Sans MS" pitchFamily="66" charset="0"/>
                <a:ea typeface="+mj-ea"/>
                <a:cs typeface="+mj-cs"/>
              </a:rPr>
              <a:t>I Remember</a:t>
            </a:r>
            <a:endParaRPr kumimoji="0" lang="en-GB" sz="2400" b="1" i="0" u="sng" strike="noStrike" kern="1200" cap="none" spc="0" normalizeH="0" baseline="0" noProof="0" dirty="0">
              <a:ln>
                <a:noFill/>
              </a:ln>
              <a:solidFill>
                <a:schemeClr val="tx1"/>
              </a:solidFill>
              <a:effectLst/>
              <a:uLnTx/>
              <a:uFillTx/>
              <a:latin typeface="Comic Sans MS" pitchFamily="66" charset="0"/>
              <a:ea typeface="+mj-ea"/>
              <a:cs typeface="+mj-cs"/>
            </a:endParaRPr>
          </a:p>
        </p:txBody>
      </p:sp>
      <p:pic>
        <p:nvPicPr>
          <p:cNvPr id="2" name="Picture 2" descr="C:\Users\Sophie\Pictures\IMG_0317.jpg"/>
          <p:cNvPicPr>
            <a:picLocks noChangeAspect="1" noChangeArrowheads="1"/>
          </p:cNvPicPr>
          <p:nvPr/>
        </p:nvPicPr>
        <p:blipFill>
          <a:blip r:embed="rId3" cstate="print"/>
          <a:srcRect/>
          <a:stretch>
            <a:fillRect/>
          </a:stretch>
        </p:blipFill>
        <p:spPr bwMode="auto">
          <a:xfrm>
            <a:off x="611560" y="1105526"/>
            <a:ext cx="8267007" cy="5059778"/>
          </a:xfrm>
          <a:prstGeom prst="rect">
            <a:avLst/>
          </a:prstGeom>
          <a:noFill/>
        </p:spPr>
      </p:pic>
      <p:sp>
        <p:nvSpPr>
          <p:cNvPr id="8" name="TextBox 7"/>
          <p:cNvSpPr txBox="1"/>
          <p:nvPr/>
        </p:nvSpPr>
        <p:spPr>
          <a:xfrm>
            <a:off x="-1" y="6177498"/>
            <a:ext cx="9144000" cy="707886"/>
          </a:xfrm>
          <a:prstGeom prst="rect">
            <a:avLst/>
          </a:prstGeom>
          <a:solidFill>
            <a:srgbClr val="FF0000">
              <a:alpha val="30000"/>
            </a:srgbClr>
          </a:solidFill>
          <a:ln w="19050">
            <a:noFill/>
          </a:ln>
        </p:spPr>
        <p:txBody>
          <a:bodyPr wrap="square" rtlCol="0">
            <a:spAutoFit/>
          </a:bodyPr>
          <a:lstStyle/>
          <a:p>
            <a:pPr lvl="0"/>
            <a:r>
              <a:rPr lang="en-GB" sz="2000" dirty="0" smtClean="0">
                <a:solidFill>
                  <a:srgbClr val="000000"/>
                </a:solidFill>
                <a:latin typeface="Comic Sans MS" pitchFamily="66" charset="0"/>
              </a:rPr>
              <a:t>Excellent learners will: explore a form of creative writing and consider the effect of the writer’s creative choices</a:t>
            </a:r>
            <a:endParaRPr lang="en-GB" sz="2000" dirty="0">
              <a:latin typeface="Comic Sans MS" pitchFamily="66" charset="0"/>
            </a:endParaRPr>
          </a:p>
        </p:txBody>
      </p:sp>
    </p:spTree>
    <p:extLst>
      <p:ext uri="{BB962C8B-B14F-4D97-AF65-F5344CB8AC3E}">
        <p14:creationId xmlns:p14="http://schemas.microsoft.com/office/powerpoint/2010/main" val="1488044409"/>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4282"/>
            <a:ext cx="9180512" cy="461665"/>
          </a:xfrm>
          <a:prstGeom prst="rect">
            <a:avLst/>
          </a:prstGeom>
          <a:solidFill>
            <a:schemeClr val="accent1">
              <a:lumMod val="40000"/>
              <a:lumOff val="60000"/>
            </a:schemeClr>
          </a:solidFill>
        </p:spPr>
        <p:txBody>
          <a:bodyPr wrap="square" rtlCol="0">
            <a:spAutoFit/>
          </a:bodyPr>
          <a:lstStyle/>
          <a:p>
            <a:r>
              <a:rPr lang="en-GB" sz="2400" u="sng" dirty="0" smtClean="0">
                <a:latin typeface="Comic Sans MS" pitchFamily="66" charset="0"/>
              </a:rPr>
              <a:t>C/L</a:t>
            </a:r>
            <a:r>
              <a:rPr lang="en-GB" sz="2400" dirty="0" smtClean="0">
                <a:latin typeface="Comic Sans MS" pitchFamily="66" charset="0"/>
              </a:rPr>
              <a:t>				 	  </a:t>
            </a:r>
            <a:r>
              <a:rPr lang="en-GB" sz="2400" dirty="0">
                <a:latin typeface="Comic Sans MS" pitchFamily="66" charset="0"/>
              </a:rPr>
              <a:t> </a:t>
            </a:r>
            <a:r>
              <a:rPr lang="en-GB" sz="2400" dirty="0" smtClean="0">
                <a:latin typeface="Comic Sans MS" pitchFamily="66" charset="0"/>
              </a:rPr>
              <a:t>	</a:t>
            </a:r>
            <a:r>
              <a:rPr lang="en-GB" sz="2400" u="sng" dirty="0" smtClean="0">
                <a:latin typeface="Comic Sans MS" pitchFamily="66" charset="0"/>
              </a:rPr>
              <a:t>Tuesday 11</a:t>
            </a:r>
            <a:r>
              <a:rPr lang="en-GB" sz="2400" u="sng" baseline="30000" dirty="0" smtClean="0">
                <a:latin typeface="Comic Sans MS" pitchFamily="66" charset="0"/>
              </a:rPr>
              <a:t>th</a:t>
            </a:r>
            <a:r>
              <a:rPr lang="en-GB" sz="2400" u="sng" dirty="0" smtClean="0">
                <a:latin typeface="Comic Sans MS" pitchFamily="66" charset="0"/>
              </a:rPr>
              <a:t> February</a:t>
            </a:r>
            <a:endParaRPr lang="en-GB" sz="2400" u="sng" dirty="0">
              <a:latin typeface="Comic Sans MS" pitchFamily="66" charset="0"/>
            </a:endParaRPr>
          </a:p>
        </p:txBody>
      </p:sp>
      <p:sp>
        <p:nvSpPr>
          <p:cNvPr id="16" name="Title 1"/>
          <p:cNvSpPr>
            <a:spLocks noGrp="1"/>
          </p:cNvSpPr>
          <p:nvPr>
            <p:ph type="title"/>
          </p:nvPr>
        </p:nvSpPr>
        <p:spPr>
          <a:xfrm>
            <a:off x="0" y="476672"/>
            <a:ext cx="9144000" cy="504056"/>
          </a:xfrm>
          <a:solidFill>
            <a:srgbClr val="99FF99">
              <a:alpha val="62000"/>
            </a:srgbClr>
          </a:solidFill>
        </p:spPr>
        <p:txBody>
          <a:bodyPr>
            <a:noAutofit/>
          </a:bodyPr>
          <a:lstStyle/>
          <a:p>
            <a:r>
              <a:rPr lang="en-GB" sz="2400" b="1" u="sng" dirty="0" smtClean="0">
                <a:latin typeface="Comic Sans MS" pitchFamily="66" charset="0"/>
              </a:rPr>
              <a:t>I Remember</a:t>
            </a:r>
            <a:endParaRPr lang="en-GB" sz="2400" b="1" u="sng" dirty="0">
              <a:latin typeface="Comic Sans MS" pitchFamily="66" charset="0"/>
            </a:endParaRPr>
          </a:p>
        </p:txBody>
      </p:sp>
      <p:sp>
        <p:nvSpPr>
          <p:cNvPr id="9" name="Rectangle 8"/>
          <p:cNvSpPr/>
          <p:nvPr/>
        </p:nvSpPr>
        <p:spPr>
          <a:xfrm>
            <a:off x="827584" y="1174100"/>
            <a:ext cx="7632848" cy="3046988"/>
          </a:xfrm>
          <a:prstGeom prst="rect">
            <a:avLst/>
          </a:prstGeom>
          <a:solidFill>
            <a:srgbClr val="CCFFFF">
              <a:alpha val="62000"/>
            </a:srgbClr>
          </a:solidFill>
        </p:spPr>
        <p:txBody>
          <a:bodyPr wrap="square">
            <a:spAutoFit/>
          </a:bodyPr>
          <a:lstStyle/>
          <a:p>
            <a:r>
              <a:rPr lang="en-GB" sz="2200" dirty="0" smtClean="0">
                <a:latin typeface="Comic Sans MS" pitchFamily="66" charset="0"/>
              </a:rPr>
              <a:t>We are going to be writing our own piece of life writing in </a:t>
            </a:r>
            <a:r>
              <a:rPr lang="en-GB" sz="2200" dirty="0">
                <a:latin typeface="Comic Sans MS" pitchFamily="66" charset="0"/>
              </a:rPr>
              <a:t>the style of ‘I Remember</a:t>
            </a:r>
            <a:r>
              <a:rPr lang="en-GB" sz="2200" dirty="0" smtClean="0">
                <a:latin typeface="Comic Sans MS" pitchFamily="66" charset="0"/>
              </a:rPr>
              <a:t>’</a:t>
            </a:r>
          </a:p>
          <a:p>
            <a:endParaRPr lang="en-GB" sz="800" b="1" dirty="0" smtClean="0">
              <a:latin typeface="Comic Sans MS" pitchFamily="66" charset="0"/>
            </a:endParaRPr>
          </a:p>
          <a:p>
            <a:r>
              <a:rPr lang="en-GB" sz="2000" b="1" dirty="0" smtClean="0">
                <a:latin typeface="Comic Sans MS" pitchFamily="66" charset="0"/>
              </a:rPr>
              <a:t>TASK 1:</a:t>
            </a:r>
            <a:r>
              <a:rPr lang="en-GB" sz="2000" dirty="0" smtClean="0">
                <a:latin typeface="Comic Sans MS" pitchFamily="66" charset="0"/>
              </a:rPr>
              <a:t> draw a mind map in your book of </a:t>
            </a:r>
            <a:r>
              <a:rPr lang="en-GB" sz="2000" b="1" dirty="0" smtClean="0">
                <a:latin typeface="Comic Sans MS" pitchFamily="66" charset="0"/>
              </a:rPr>
              <a:t>memories </a:t>
            </a:r>
            <a:r>
              <a:rPr lang="en-GB" sz="2000" dirty="0" smtClean="0">
                <a:latin typeface="Comic Sans MS" pitchFamily="66" charset="0"/>
              </a:rPr>
              <a:t>- these can be a mixture of </a:t>
            </a:r>
            <a:r>
              <a:rPr lang="en-GB" sz="2000" b="1" dirty="0" smtClean="0">
                <a:latin typeface="Comic Sans MS" pitchFamily="66" charset="0"/>
              </a:rPr>
              <a:t>important events</a:t>
            </a:r>
            <a:r>
              <a:rPr lang="en-GB" sz="2000" dirty="0" smtClean="0">
                <a:latin typeface="Comic Sans MS" pitchFamily="66" charset="0"/>
              </a:rPr>
              <a:t> to an </a:t>
            </a:r>
            <a:r>
              <a:rPr lang="en-GB" sz="2000" b="1" dirty="0" smtClean="0">
                <a:latin typeface="Comic Sans MS" pitchFamily="66" charset="0"/>
              </a:rPr>
              <a:t>everyday moment</a:t>
            </a:r>
            <a:r>
              <a:rPr lang="en-GB" sz="2000" dirty="0" smtClean="0">
                <a:latin typeface="Comic Sans MS" pitchFamily="66" charset="0"/>
              </a:rPr>
              <a:t> – aim to have at least 12 memories</a:t>
            </a:r>
          </a:p>
          <a:p>
            <a:r>
              <a:rPr lang="en-GB" sz="2000" b="1" dirty="0" smtClean="0">
                <a:latin typeface="Comic Sans MS" pitchFamily="66" charset="0"/>
              </a:rPr>
              <a:t>TASK 2:</a:t>
            </a:r>
            <a:r>
              <a:rPr lang="en-GB" sz="2000" dirty="0" smtClean="0">
                <a:latin typeface="Comic Sans MS" pitchFamily="66" charset="0"/>
              </a:rPr>
              <a:t> using these memories, write your ‘I Remember’ poem – every line must start with ‘I remember’, and the description of your memories will vary in detail – some will be longer and more detailed, while some will just be one short sentence</a:t>
            </a:r>
            <a:endParaRPr lang="en-GB" sz="2000" dirty="0">
              <a:latin typeface="Comic Sans MS" pitchFamily="66" charset="0"/>
            </a:endParaRPr>
          </a:p>
        </p:txBody>
      </p:sp>
      <p:sp>
        <p:nvSpPr>
          <p:cNvPr id="12" name="Rectangle 11"/>
          <p:cNvSpPr/>
          <p:nvPr/>
        </p:nvSpPr>
        <p:spPr>
          <a:xfrm>
            <a:off x="2915816" y="4581128"/>
            <a:ext cx="5616624" cy="1015663"/>
          </a:xfrm>
          <a:prstGeom prst="rect">
            <a:avLst/>
          </a:prstGeom>
          <a:solidFill>
            <a:srgbClr val="FFCCFF">
              <a:alpha val="62000"/>
            </a:srgbClr>
          </a:solidFill>
          <a:ln w="25400">
            <a:noFill/>
          </a:ln>
        </p:spPr>
        <p:txBody>
          <a:bodyPr wrap="square">
            <a:spAutoFit/>
          </a:bodyPr>
          <a:lstStyle/>
          <a:p>
            <a:r>
              <a:rPr lang="en-GB" sz="2000" dirty="0" smtClean="0">
                <a:latin typeface="Comic Sans MS" pitchFamily="66" charset="0"/>
              </a:rPr>
              <a:t>Use your copy of Joe </a:t>
            </a:r>
            <a:r>
              <a:rPr lang="en-GB" sz="2000" dirty="0" err="1" smtClean="0">
                <a:latin typeface="Comic Sans MS" pitchFamily="66" charset="0"/>
              </a:rPr>
              <a:t>Brainard’s</a:t>
            </a:r>
            <a:r>
              <a:rPr lang="en-GB" sz="2000" dirty="0" smtClean="0">
                <a:latin typeface="Comic Sans MS" pitchFamily="66" charset="0"/>
              </a:rPr>
              <a:t> ‘I Remember’ to help you with how to structure your writing</a:t>
            </a:r>
          </a:p>
        </p:txBody>
      </p:sp>
      <p:pic>
        <p:nvPicPr>
          <p:cNvPr id="14" name="Picture 2" descr="http://damnstraightpolitics.com/wp-content/uploads/2012/12/help.jpg"/>
          <p:cNvPicPr>
            <a:picLocks noChangeAspect="1" noChangeArrowheads="1"/>
          </p:cNvPicPr>
          <p:nvPr/>
        </p:nvPicPr>
        <p:blipFill>
          <a:blip r:embed="rId3" cstate="print"/>
          <a:srcRect/>
          <a:stretch>
            <a:fillRect/>
          </a:stretch>
        </p:blipFill>
        <p:spPr bwMode="auto">
          <a:xfrm>
            <a:off x="683568" y="4365104"/>
            <a:ext cx="2192934" cy="1512168"/>
          </a:xfrm>
          <a:prstGeom prst="rect">
            <a:avLst/>
          </a:prstGeom>
          <a:noFill/>
        </p:spPr>
      </p:pic>
      <p:sp>
        <p:nvSpPr>
          <p:cNvPr id="10" name="TextBox 9"/>
          <p:cNvSpPr txBox="1"/>
          <p:nvPr/>
        </p:nvSpPr>
        <p:spPr>
          <a:xfrm>
            <a:off x="-1" y="6177498"/>
            <a:ext cx="9144000" cy="707886"/>
          </a:xfrm>
          <a:prstGeom prst="rect">
            <a:avLst/>
          </a:prstGeom>
          <a:solidFill>
            <a:srgbClr val="FF0000">
              <a:alpha val="30000"/>
            </a:srgbClr>
          </a:solidFill>
          <a:ln w="19050">
            <a:noFill/>
          </a:ln>
        </p:spPr>
        <p:txBody>
          <a:bodyPr wrap="square" rtlCol="0">
            <a:spAutoFit/>
          </a:bodyPr>
          <a:lstStyle/>
          <a:p>
            <a:pPr lvl="0"/>
            <a:r>
              <a:rPr lang="en-GB" sz="2000" dirty="0" smtClean="0">
                <a:solidFill>
                  <a:srgbClr val="000000"/>
                </a:solidFill>
                <a:latin typeface="Comic Sans MS" pitchFamily="66" charset="0"/>
              </a:rPr>
              <a:t>Excellent learners will: explore a form of creative writing and consider the effect of the writer’s creative choices</a:t>
            </a:r>
            <a:endParaRPr lang="en-GB" sz="2000" dirty="0">
              <a:latin typeface="Comic Sans MS" pitchFamily="66" charset="0"/>
            </a:endParaRPr>
          </a:p>
        </p:txBody>
      </p:sp>
    </p:spTree>
    <p:extLst>
      <p:ext uri="{BB962C8B-B14F-4D97-AF65-F5344CB8AC3E}">
        <p14:creationId xmlns:p14="http://schemas.microsoft.com/office/powerpoint/2010/main" val="258529387"/>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570" y="-4282"/>
            <a:ext cx="9144000" cy="461665"/>
          </a:xfrm>
          <a:prstGeom prst="rect">
            <a:avLst/>
          </a:prstGeom>
          <a:solidFill>
            <a:schemeClr val="accent1">
              <a:lumMod val="40000"/>
              <a:lumOff val="60000"/>
            </a:schemeClr>
          </a:solidFill>
        </p:spPr>
        <p:txBody>
          <a:bodyPr wrap="square" rtlCol="0">
            <a:spAutoFit/>
          </a:bodyPr>
          <a:lstStyle/>
          <a:p>
            <a:r>
              <a:rPr lang="en-GB" sz="2400" u="sng" dirty="0" smtClean="0">
                <a:latin typeface="Comic Sans MS" pitchFamily="66" charset="0"/>
              </a:rPr>
              <a:t>C/L</a:t>
            </a:r>
            <a:r>
              <a:rPr lang="en-GB" sz="2400" dirty="0" smtClean="0">
                <a:latin typeface="Comic Sans MS" pitchFamily="66" charset="0"/>
              </a:rPr>
              <a:t>				 	  </a:t>
            </a:r>
            <a:r>
              <a:rPr lang="en-GB" sz="2400" dirty="0">
                <a:latin typeface="Comic Sans MS" pitchFamily="66" charset="0"/>
              </a:rPr>
              <a:t> </a:t>
            </a:r>
            <a:r>
              <a:rPr lang="en-GB" sz="2400" dirty="0" smtClean="0">
                <a:latin typeface="Comic Sans MS" pitchFamily="66" charset="0"/>
              </a:rPr>
              <a:t>	</a:t>
            </a:r>
            <a:r>
              <a:rPr lang="en-GB" sz="2400" u="sng" dirty="0" smtClean="0">
                <a:latin typeface="Comic Sans MS" pitchFamily="66" charset="0"/>
              </a:rPr>
              <a:t>Tuesday 23rd February</a:t>
            </a:r>
            <a:endParaRPr lang="en-GB" sz="2400" u="sng" dirty="0">
              <a:latin typeface="Comic Sans MS" pitchFamily="66" charset="0"/>
            </a:endParaRPr>
          </a:p>
        </p:txBody>
      </p:sp>
      <p:sp>
        <p:nvSpPr>
          <p:cNvPr id="15" name="Title 1"/>
          <p:cNvSpPr txBox="1">
            <a:spLocks/>
          </p:cNvSpPr>
          <p:nvPr/>
        </p:nvSpPr>
        <p:spPr>
          <a:xfrm>
            <a:off x="-4113" y="1340768"/>
            <a:ext cx="9144000" cy="609551"/>
          </a:xfrm>
          <a:prstGeom prst="rect">
            <a:avLst/>
          </a:prstGeom>
          <a:solidFill>
            <a:srgbClr val="99FF99">
              <a:alpha val="62000"/>
            </a:srgb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sng" strike="noStrike" kern="1200" cap="none" spc="0" normalizeH="0" baseline="0" noProof="0" dirty="0" smtClean="0">
                <a:ln>
                  <a:noFill/>
                </a:ln>
                <a:solidFill>
                  <a:schemeClr val="tx1"/>
                </a:solidFill>
                <a:effectLst/>
                <a:uLnTx/>
                <a:uFillTx/>
                <a:latin typeface="Comic Sans MS" pitchFamily="66" charset="0"/>
                <a:ea typeface="+mj-ea"/>
                <a:cs typeface="+mj-cs"/>
              </a:rPr>
              <a:t>Juliet’s Feelings</a:t>
            </a:r>
            <a:endParaRPr kumimoji="0" lang="en-GB" sz="2400" b="1" i="0" u="sng" strike="noStrike" kern="1200" cap="none" spc="0" normalizeH="0" baseline="0" noProof="0" dirty="0">
              <a:ln>
                <a:noFill/>
              </a:ln>
              <a:solidFill>
                <a:schemeClr val="tx1"/>
              </a:solidFill>
              <a:effectLst/>
              <a:uLnTx/>
              <a:uFillTx/>
              <a:latin typeface="Comic Sans MS" pitchFamily="66" charset="0"/>
              <a:ea typeface="+mj-ea"/>
              <a:cs typeface="+mj-cs"/>
            </a:endParaRPr>
          </a:p>
        </p:txBody>
      </p:sp>
      <p:sp>
        <p:nvSpPr>
          <p:cNvPr id="19" name="TextBox 18"/>
          <p:cNvSpPr txBox="1"/>
          <p:nvPr/>
        </p:nvSpPr>
        <p:spPr>
          <a:xfrm>
            <a:off x="26023" y="2060848"/>
            <a:ext cx="9117977" cy="1446550"/>
          </a:xfrm>
          <a:prstGeom prst="rect">
            <a:avLst/>
          </a:prstGeom>
          <a:solidFill>
            <a:srgbClr val="CCFFFF">
              <a:alpha val="62000"/>
            </a:srgbClr>
          </a:solidFill>
        </p:spPr>
        <p:txBody>
          <a:bodyPr wrap="square">
            <a:spAutoFit/>
          </a:bodyPr>
          <a:lstStyle/>
          <a:p>
            <a:pPr algn="ctr"/>
            <a:r>
              <a:rPr lang="en-GB" sz="2200" b="1" dirty="0" smtClean="0">
                <a:latin typeface="Comic Sans MS" pitchFamily="66" charset="0"/>
              </a:rPr>
              <a:t>Home Learning: </a:t>
            </a:r>
            <a:r>
              <a:rPr lang="en-GB" sz="2200" dirty="0" smtClean="0">
                <a:latin typeface="Comic Sans MS" pitchFamily="66" charset="0"/>
              </a:rPr>
              <a:t>To finish writing your ‘I remember’ poem based on your memories.</a:t>
            </a:r>
          </a:p>
          <a:p>
            <a:endParaRPr lang="en-GB" sz="2200" dirty="0">
              <a:latin typeface="Comic Sans MS" pitchFamily="66" charset="0"/>
            </a:endParaRPr>
          </a:p>
          <a:p>
            <a:pPr algn="ctr"/>
            <a:r>
              <a:rPr lang="en-GB" sz="2200" dirty="0" smtClean="0">
                <a:latin typeface="Comic Sans MS" pitchFamily="66" charset="0"/>
              </a:rPr>
              <a:t>DUE: Thursday 3</a:t>
            </a:r>
            <a:r>
              <a:rPr lang="en-GB" sz="2200" baseline="30000" dirty="0" smtClean="0">
                <a:latin typeface="Comic Sans MS" pitchFamily="66" charset="0"/>
              </a:rPr>
              <a:t>rd</a:t>
            </a:r>
            <a:r>
              <a:rPr lang="en-GB" sz="2200" dirty="0" smtClean="0">
                <a:latin typeface="Comic Sans MS" pitchFamily="66" charset="0"/>
              </a:rPr>
              <a:t> March</a:t>
            </a:r>
          </a:p>
        </p:txBody>
      </p:sp>
      <p:sp>
        <p:nvSpPr>
          <p:cNvPr id="8" name="TextBox 7"/>
          <p:cNvSpPr txBox="1"/>
          <p:nvPr/>
        </p:nvSpPr>
        <p:spPr>
          <a:xfrm>
            <a:off x="-8381" y="476672"/>
            <a:ext cx="9144000" cy="707886"/>
          </a:xfrm>
          <a:prstGeom prst="rect">
            <a:avLst/>
          </a:prstGeom>
          <a:solidFill>
            <a:srgbClr val="FF0000">
              <a:alpha val="30000"/>
            </a:srgbClr>
          </a:solidFill>
          <a:ln w="19050">
            <a:noFill/>
          </a:ln>
        </p:spPr>
        <p:txBody>
          <a:bodyPr wrap="square" rtlCol="0">
            <a:spAutoFit/>
          </a:bodyPr>
          <a:lstStyle/>
          <a:p>
            <a:pPr lvl="0"/>
            <a:r>
              <a:rPr lang="en-GB" sz="2000" dirty="0" smtClean="0">
                <a:solidFill>
                  <a:srgbClr val="000000"/>
                </a:solidFill>
                <a:latin typeface="Comic Sans MS" pitchFamily="66" charset="0"/>
              </a:rPr>
              <a:t>Excellent learners will: explain how Juliet’s feelings change.</a:t>
            </a:r>
          </a:p>
          <a:p>
            <a:pPr lvl="0"/>
            <a:r>
              <a:rPr lang="en-GB" sz="2000" dirty="0" smtClean="0">
                <a:solidFill>
                  <a:srgbClr val="000000"/>
                </a:solidFill>
                <a:latin typeface="Comic Sans MS" pitchFamily="66" charset="0"/>
              </a:rPr>
              <a:t>Skilled learners will: identify how Juliet’s feelings change.</a:t>
            </a:r>
            <a:endParaRPr lang="en-GB" sz="2000" dirty="0">
              <a:latin typeface="Comic Sans MS" pitchFamily="66" charset="0"/>
            </a:endParaRPr>
          </a:p>
        </p:txBody>
      </p:sp>
      <p:sp>
        <p:nvSpPr>
          <p:cNvPr id="2" name="TextBox 1"/>
          <p:cNvSpPr txBox="1"/>
          <p:nvPr/>
        </p:nvSpPr>
        <p:spPr>
          <a:xfrm>
            <a:off x="1021" y="5473005"/>
            <a:ext cx="9144001" cy="954107"/>
          </a:xfrm>
          <a:prstGeom prst="rect">
            <a:avLst/>
          </a:prstGeom>
          <a:solidFill>
            <a:srgbClr val="FFFF00"/>
          </a:solidFill>
        </p:spPr>
        <p:txBody>
          <a:bodyPr wrap="square" rtlCol="0">
            <a:spAutoFit/>
          </a:bodyPr>
          <a:lstStyle/>
          <a:p>
            <a:pPr algn="ctr"/>
            <a:r>
              <a:rPr lang="en-US" sz="2800" dirty="0" smtClean="0"/>
              <a:t>Who is going to be the best learner today?</a:t>
            </a:r>
          </a:p>
          <a:p>
            <a:pPr algn="ctr"/>
            <a:r>
              <a:rPr lang="en-US" sz="2800" dirty="0" smtClean="0"/>
              <a:t>How will I know who is the best learner?</a:t>
            </a:r>
          </a:p>
        </p:txBody>
      </p:sp>
      <p:sp>
        <p:nvSpPr>
          <p:cNvPr id="3" name="5-Point Star 2"/>
          <p:cNvSpPr/>
          <p:nvPr/>
        </p:nvSpPr>
        <p:spPr>
          <a:xfrm>
            <a:off x="755576" y="6155669"/>
            <a:ext cx="698376" cy="698376"/>
          </a:xfrm>
          <a:prstGeom prst="star5">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5-Point Star 12"/>
          <p:cNvSpPr/>
          <p:nvPr/>
        </p:nvSpPr>
        <p:spPr>
          <a:xfrm>
            <a:off x="8445624" y="5013176"/>
            <a:ext cx="698376" cy="698376"/>
          </a:xfrm>
          <a:prstGeom prst="star5">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5-Point Star 13"/>
          <p:cNvSpPr/>
          <p:nvPr/>
        </p:nvSpPr>
        <p:spPr>
          <a:xfrm>
            <a:off x="7092280" y="4869160"/>
            <a:ext cx="698376" cy="698376"/>
          </a:xfrm>
          <a:prstGeom prst="star5">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5-Point Star 15"/>
          <p:cNvSpPr/>
          <p:nvPr/>
        </p:nvSpPr>
        <p:spPr>
          <a:xfrm>
            <a:off x="7668344" y="6136872"/>
            <a:ext cx="698376" cy="698376"/>
          </a:xfrm>
          <a:prstGeom prst="star5">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5-Point Star 19"/>
          <p:cNvSpPr/>
          <p:nvPr/>
        </p:nvSpPr>
        <p:spPr>
          <a:xfrm>
            <a:off x="0" y="5373216"/>
            <a:ext cx="698376" cy="698376"/>
          </a:xfrm>
          <a:prstGeom prst="star5">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5-Point Star 20"/>
          <p:cNvSpPr/>
          <p:nvPr/>
        </p:nvSpPr>
        <p:spPr>
          <a:xfrm>
            <a:off x="971600" y="4869160"/>
            <a:ext cx="698376" cy="698376"/>
          </a:xfrm>
          <a:prstGeom prst="star5">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0" y="3645024"/>
            <a:ext cx="9144000" cy="430887"/>
          </a:xfrm>
          <a:prstGeom prst="rect">
            <a:avLst/>
          </a:prstGeom>
          <a:solidFill>
            <a:schemeClr val="accent6">
              <a:lumMod val="60000"/>
              <a:lumOff val="40000"/>
            </a:schemeClr>
          </a:solidFill>
        </p:spPr>
        <p:txBody>
          <a:bodyPr wrap="square" rtlCol="0">
            <a:spAutoFit/>
          </a:bodyPr>
          <a:lstStyle/>
          <a:p>
            <a:r>
              <a:rPr lang="en-US" sz="2200" b="1" dirty="0" smtClean="0">
                <a:latin typeface="Comic Sans MS"/>
                <a:cs typeface="Comic Sans MS"/>
              </a:rPr>
              <a:t>Starter: </a:t>
            </a:r>
            <a:r>
              <a:rPr lang="en-US" sz="2200" dirty="0" smtClean="0">
                <a:latin typeface="Comic Sans MS"/>
                <a:cs typeface="Comic Sans MS"/>
              </a:rPr>
              <a:t>What adjectives can you use to describe Juliet?</a:t>
            </a:r>
            <a:endParaRPr lang="en-US" sz="2200" dirty="0">
              <a:latin typeface="Comic Sans MS"/>
              <a:cs typeface="Comic Sans MS"/>
            </a:endParaRPr>
          </a:p>
        </p:txBody>
      </p:sp>
    </p:spTree>
    <p:extLst>
      <p:ext uri="{BB962C8B-B14F-4D97-AF65-F5344CB8AC3E}">
        <p14:creationId xmlns:p14="http://schemas.microsoft.com/office/powerpoint/2010/main" val="4057679074"/>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GB" dirty="0" smtClean="0">
                <a:latin typeface="Comic Sans MS"/>
                <a:cs typeface="Comic Sans MS"/>
              </a:rPr>
              <a:t>Speak Week - Dictation</a:t>
            </a:r>
            <a:endParaRPr lang="en-GB" dirty="0">
              <a:latin typeface="Comic Sans MS"/>
              <a:cs typeface="Comic Sans MS"/>
            </a:endParaRPr>
          </a:p>
        </p:txBody>
      </p:sp>
      <p:sp>
        <p:nvSpPr>
          <p:cNvPr id="4" name="Content Placeholder 3"/>
          <p:cNvSpPr>
            <a:spLocks noGrp="1"/>
          </p:cNvSpPr>
          <p:nvPr>
            <p:ph idx="1"/>
          </p:nvPr>
        </p:nvSpPr>
        <p:spPr>
          <a:xfrm>
            <a:off x="467544" y="1556793"/>
            <a:ext cx="8229600" cy="2304256"/>
          </a:xfrm>
        </p:spPr>
        <p:txBody>
          <a:bodyPr/>
          <a:lstStyle/>
          <a:p>
            <a:pPr marL="0" indent="0">
              <a:buNone/>
            </a:pPr>
            <a:r>
              <a:rPr lang="en-US" dirty="0" smtClean="0">
                <a:latin typeface="Comic Sans MS"/>
                <a:cs typeface="Comic Sans MS"/>
              </a:rPr>
              <a:t>An excellent learner will </a:t>
            </a:r>
            <a:r>
              <a:rPr lang="en-US" b="1" dirty="0" smtClean="0">
                <a:latin typeface="Comic Sans MS"/>
                <a:cs typeface="Comic Sans MS"/>
              </a:rPr>
              <a:t>complete</a:t>
            </a:r>
            <a:r>
              <a:rPr lang="en-US" dirty="0" smtClean="0">
                <a:latin typeface="Comic Sans MS"/>
                <a:cs typeface="Comic Sans MS"/>
              </a:rPr>
              <a:t> </a:t>
            </a:r>
            <a:r>
              <a:rPr lang="en-US" dirty="0" smtClean="0">
                <a:solidFill>
                  <a:srgbClr val="FF0000"/>
                </a:solidFill>
                <a:latin typeface="Comic Sans MS"/>
                <a:cs typeface="Comic Sans MS"/>
              </a:rPr>
              <a:t>their </a:t>
            </a:r>
            <a:r>
              <a:rPr lang="en-US" dirty="0" smtClean="0">
                <a:latin typeface="Comic Sans MS"/>
                <a:cs typeface="Comic Sans MS"/>
              </a:rPr>
              <a:t>classwork to the </a:t>
            </a:r>
            <a:r>
              <a:rPr lang="en-US" b="1" dirty="0" smtClean="0">
                <a:latin typeface="Comic Sans MS"/>
                <a:cs typeface="Comic Sans MS"/>
              </a:rPr>
              <a:t>best</a:t>
            </a:r>
            <a:r>
              <a:rPr lang="en-US" dirty="0" smtClean="0">
                <a:latin typeface="Comic Sans MS"/>
                <a:cs typeface="Comic Sans MS"/>
              </a:rPr>
              <a:t> of </a:t>
            </a:r>
            <a:r>
              <a:rPr lang="en-US" dirty="0" smtClean="0">
                <a:solidFill>
                  <a:srgbClr val="FF0000"/>
                </a:solidFill>
                <a:latin typeface="Comic Sans MS"/>
                <a:cs typeface="Comic Sans MS"/>
              </a:rPr>
              <a:t>their</a:t>
            </a:r>
            <a:r>
              <a:rPr lang="en-US" dirty="0" smtClean="0">
                <a:latin typeface="Comic Sans MS"/>
                <a:cs typeface="Comic Sans MS"/>
              </a:rPr>
              <a:t> ability. They will not </a:t>
            </a:r>
            <a:r>
              <a:rPr lang="en-US" b="1" dirty="0" smtClean="0">
                <a:latin typeface="Comic Sans MS"/>
                <a:cs typeface="Comic Sans MS"/>
              </a:rPr>
              <a:t>distract</a:t>
            </a:r>
            <a:r>
              <a:rPr lang="en-US" dirty="0" smtClean="0">
                <a:latin typeface="Comic Sans MS"/>
                <a:cs typeface="Comic Sans MS"/>
              </a:rPr>
              <a:t> other learners and will never talk when a </a:t>
            </a:r>
            <a:r>
              <a:rPr lang="en-US" b="1" dirty="0" smtClean="0">
                <a:latin typeface="Comic Sans MS"/>
                <a:cs typeface="Comic Sans MS"/>
              </a:rPr>
              <a:t>teacher</a:t>
            </a:r>
            <a:r>
              <a:rPr lang="en-US" dirty="0" smtClean="0">
                <a:latin typeface="Comic Sans MS"/>
                <a:cs typeface="Comic Sans MS"/>
              </a:rPr>
              <a:t> is talking.</a:t>
            </a:r>
            <a:endParaRPr lang="en-US" dirty="0">
              <a:latin typeface="Comic Sans MS"/>
              <a:cs typeface="Comic Sans MS"/>
            </a:endParaRPr>
          </a:p>
        </p:txBody>
      </p:sp>
      <p:sp>
        <p:nvSpPr>
          <p:cNvPr id="6" name="TextBox 5"/>
          <p:cNvSpPr txBox="1"/>
          <p:nvPr/>
        </p:nvSpPr>
        <p:spPr>
          <a:xfrm>
            <a:off x="1475656" y="4149080"/>
            <a:ext cx="6200335" cy="584776"/>
          </a:xfrm>
          <a:prstGeom prst="rect">
            <a:avLst/>
          </a:prstGeom>
          <a:solidFill>
            <a:srgbClr val="FFFF00"/>
          </a:solidFill>
          <a:ln>
            <a:solidFill>
              <a:srgbClr val="FF0000"/>
            </a:solidFill>
          </a:ln>
        </p:spPr>
        <p:txBody>
          <a:bodyPr wrap="none" rtlCol="0">
            <a:spAutoFit/>
          </a:bodyPr>
          <a:lstStyle/>
          <a:p>
            <a:r>
              <a:rPr lang="en-US" sz="3200" dirty="0" smtClean="0">
                <a:latin typeface="Comic Sans MS"/>
                <a:cs typeface="Comic Sans MS"/>
              </a:rPr>
              <a:t>How many did you get out of 5?</a:t>
            </a:r>
            <a:endParaRPr lang="en-US" sz="3200" dirty="0">
              <a:latin typeface="Comic Sans MS"/>
              <a:cs typeface="Comic Sans MS"/>
            </a:endParaRPr>
          </a:p>
        </p:txBody>
      </p:sp>
    </p:spTree>
    <p:extLst>
      <p:ext uri="{BB962C8B-B14F-4D97-AF65-F5344CB8AC3E}">
        <p14:creationId xmlns:p14="http://schemas.microsoft.com/office/powerpoint/2010/main" val="2696277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r>
              <a:rPr lang="en-US" u="sng" dirty="0" smtClean="0">
                <a:latin typeface="Comic Sans MS"/>
                <a:cs typeface="Comic Sans MS"/>
              </a:rPr>
              <a:t>Task</a:t>
            </a:r>
            <a:endParaRPr lang="en-US" u="sng" dirty="0">
              <a:latin typeface="Comic Sans MS"/>
              <a:cs typeface="Comic Sans MS"/>
            </a:endParaRPr>
          </a:p>
        </p:txBody>
      </p:sp>
      <p:sp>
        <p:nvSpPr>
          <p:cNvPr id="3" name="Content Placeholder 2"/>
          <p:cNvSpPr>
            <a:spLocks noGrp="1"/>
          </p:cNvSpPr>
          <p:nvPr>
            <p:ph idx="1"/>
          </p:nvPr>
        </p:nvSpPr>
        <p:spPr>
          <a:xfrm>
            <a:off x="611560" y="1700808"/>
            <a:ext cx="8229600" cy="2880320"/>
          </a:xfrm>
        </p:spPr>
        <p:txBody>
          <a:bodyPr>
            <a:normAutofit/>
          </a:bodyPr>
          <a:lstStyle/>
          <a:p>
            <a:pPr marL="514350" indent="-514350">
              <a:buAutoNum type="arabicParenR"/>
            </a:pPr>
            <a:r>
              <a:rPr lang="en-US" dirty="0" smtClean="0">
                <a:latin typeface="Comic Sans MS"/>
                <a:cs typeface="Comic Sans MS"/>
              </a:rPr>
              <a:t>Read the modern Shakespeare text.</a:t>
            </a:r>
          </a:p>
          <a:p>
            <a:pPr marL="514350" indent="-514350">
              <a:buAutoNum type="arabicParenR"/>
            </a:pPr>
            <a:r>
              <a:rPr lang="en-US" dirty="0" smtClean="0">
                <a:latin typeface="Comic Sans MS"/>
                <a:cs typeface="Comic Sans MS"/>
              </a:rPr>
              <a:t>Read the original Shakespeare text.</a:t>
            </a:r>
          </a:p>
          <a:p>
            <a:pPr marL="514350" indent="-514350">
              <a:buAutoNum type="arabicParenR"/>
            </a:pPr>
            <a:r>
              <a:rPr lang="en-US" dirty="0" smtClean="0">
                <a:latin typeface="Comic Sans MS"/>
                <a:cs typeface="Comic Sans MS"/>
              </a:rPr>
              <a:t>On the back of the sheet you will find several questions. Answer these in full sentences in your book.</a:t>
            </a:r>
          </a:p>
        </p:txBody>
      </p:sp>
      <p:sp>
        <p:nvSpPr>
          <p:cNvPr id="4" name="TextBox 3"/>
          <p:cNvSpPr txBox="1"/>
          <p:nvPr/>
        </p:nvSpPr>
        <p:spPr>
          <a:xfrm rot="19537129">
            <a:off x="-454618" y="479090"/>
            <a:ext cx="2718085" cy="369332"/>
          </a:xfrm>
          <a:prstGeom prst="rect">
            <a:avLst/>
          </a:prstGeom>
          <a:solidFill>
            <a:schemeClr val="accent4">
              <a:lumMod val="60000"/>
              <a:lumOff val="40000"/>
            </a:schemeClr>
          </a:solidFill>
        </p:spPr>
        <p:txBody>
          <a:bodyPr wrap="square" rtlCol="0">
            <a:spAutoFit/>
          </a:bodyPr>
          <a:lstStyle/>
          <a:p>
            <a:pPr algn="ctr"/>
            <a:r>
              <a:rPr lang="en-US" dirty="0" smtClean="0"/>
              <a:t>Silent work</a:t>
            </a:r>
            <a:endParaRPr lang="en-US" dirty="0"/>
          </a:p>
        </p:txBody>
      </p:sp>
      <p:sp>
        <p:nvSpPr>
          <p:cNvPr id="5" name="TextBox 4"/>
          <p:cNvSpPr txBox="1"/>
          <p:nvPr/>
        </p:nvSpPr>
        <p:spPr>
          <a:xfrm rot="19537129">
            <a:off x="-468112" y="662800"/>
            <a:ext cx="3515679" cy="369332"/>
          </a:xfrm>
          <a:prstGeom prst="rect">
            <a:avLst/>
          </a:prstGeom>
          <a:solidFill>
            <a:schemeClr val="accent3">
              <a:lumMod val="60000"/>
              <a:lumOff val="40000"/>
            </a:schemeClr>
          </a:solidFill>
        </p:spPr>
        <p:txBody>
          <a:bodyPr wrap="square" rtlCol="0">
            <a:spAutoFit/>
          </a:bodyPr>
          <a:lstStyle/>
          <a:p>
            <a:pPr algn="ctr"/>
            <a:r>
              <a:rPr lang="en-US" dirty="0" smtClean="0"/>
              <a:t>Independent work</a:t>
            </a:r>
            <a:endParaRPr lang="en-US" dirty="0"/>
          </a:p>
        </p:txBody>
      </p:sp>
      <p:pic>
        <p:nvPicPr>
          <p:cNvPr id="10" name="MS90007479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7037925" y="5445224"/>
            <a:ext cx="244475" cy="244475"/>
          </a:xfrm>
          <a:prstGeom prst="rect">
            <a:avLst/>
          </a:prstGeom>
        </p:spPr>
      </p:pic>
      <p:sp>
        <p:nvSpPr>
          <p:cNvPr id="11" name="Oval 10"/>
          <p:cNvSpPr/>
          <p:nvPr/>
        </p:nvSpPr>
        <p:spPr>
          <a:xfrm>
            <a:off x="6479863" y="4653136"/>
            <a:ext cx="2052228" cy="2052228"/>
          </a:xfrm>
          <a:prstGeom prst="ellips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p:cNvSpPr/>
          <p:nvPr/>
        </p:nvSpPr>
        <p:spPr>
          <a:xfrm>
            <a:off x="6479863" y="4653136"/>
            <a:ext cx="2052228" cy="2052228"/>
          </a:xfrm>
          <a:prstGeom prst="ellipse">
            <a:avLst/>
          </a:prstGeom>
          <a:solidFill>
            <a:srgbClr val="3333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2060"/>
              </a:solidFill>
            </a:endParaRPr>
          </a:p>
        </p:txBody>
      </p:sp>
      <p:sp>
        <p:nvSpPr>
          <p:cNvPr id="13" name="TextBox 12"/>
          <p:cNvSpPr txBox="1"/>
          <p:nvPr/>
        </p:nvSpPr>
        <p:spPr>
          <a:xfrm>
            <a:off x="6660232" y="4149080"/>
            <a:ext cx="1691490" cy="461665"/>
          </a:xfrm>
          <a:prstGeom prst="rect">
            <a:avLst/>
          </a:prstGeom>
          <a:noFill/>
        </p:spPr>
        <p:txBody>
          <a:bodyPr wrap="none" rtlCol="0">
            <a:spAutoFit/>
          </a:bodyPr>
          <a:lstStyle/>
          <a:p>
            <a:pPr algn="ctr"/>
            <a:r>
              <a:rPr lang="en-GB" sz="2400" dirty="0" smtClean="0"/>
              <a:t>20 minutes</a:t>
            </a:r>
            <a:endParaRPr lang="en-GB" sz="2400" dirty="0"/>
          </a:p>
        </p:txBody>
      </p:sp>
    </p:spTree>
    <p:extLst>
      <p:ext uri="{BB962C8B-B14F-4D97-AF65-F5344CB8AC3E}">
        <p14:creationId xmlns:p14="http://schemas.microsoft.com/office/powerpoint/2010/main" val="250664518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200000"/>
                                        <p:tgtEl>
                                          <p:spTgt spid="12"/>
                                        </p:tgtEl>
                                      </p:cBhvr>
                                    </p:animEffect>
                                  </p:childTnLst>
                                </p:cTn>
                              </p:par>
                            </p:childTnLst>
                          </p:cTn>
                        </p:par>
                        <p:par>
                          <p:cTn id="8" fill="hold">
                            <p:stCondLst>
                              <p:cond delay="1200000"/>
                            </p:stCondLst>
                            <p:childTnLst>
                              <p:par>
                                <p:cTn id="9" presetID="1" presetClass="mediacall" presetSubtype="0" fill="hold" nodeType="afterEffect">
                                  <p:stCondLst>
                                    <p:cond delay="0"/>
                                  </p:stCondLst>
                                  <p:childTnLst>
                                    <p:cmd type="call" cmd="playFrom(0.0)">
                                      <p:cBhvr>
                                        <p:cTn id="10" dur="2178" fill="hold"/>
                                        <p:tgtEl>
                                          <p:spTgt spid="10"/>
                                        </p:tgtEl>
                                      </p:cBhvr>
                                    </p:cmd>
                                  </p:childTnLst>
                                </p:cTn>
                              </p:par>
                            </p:childTnLst>
                          </p:cTn>
                        </p:par>
                      </p:childTnLst>
                    </p:cTn>
                  </p:par>
                </p:childTnLst>
              </p:cTn>
              <p:nextCondLst>
                <p:cond evt="onClick" delay="0">
                  <p:tgtEl>
                    <p:spTgt spid="11"/>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a:bodyPr>
          <a:lstStyle/>
          <a:p>
            <a:r>
              <a:rPr lang="en-US" dirty="0"/>
              <a:t>You'll hunt me. You'll condemn me, set the dogs on me.</a:t>
            </a:r>
          </a:p>
        </p:txBody>
      </p:sp>
      <p:sp>
        <p:nvSpPr>
          <p:cNvPr id="3" name="Content Placeholder 2"/>
          <p:cNvSpPr>
            <a:spLocks noGrp="1"/>
          </p:cNvSpPr>
          <p:nvPr>
            <p:ph idx="1"/>
          </p:nvPr>
        </p:nvSpPr>
        <p:spPr>
          <a:xfrm>
            <a:off x="457200" y="4015438"/>
            <a:ext cx="5852186" cy="2110725"/>
          </a:xfrm>
        </p:spPr>
        <p:txBody>
          <a:bodyPr/>
          <a:lstStyle/>
          <a:p>
            <a:r>
              <a:rPr lang="en-US" dirty="0"/>
              <a:t>Batman </a:t>
            </a:r>
            <a:r>
              <a:rPr lang="en-US" dirty="0" smtClean="0"/>
              <a:t>(The Dark Knight - Film)</a:t>
            </a:r>
            <a:endParaRPr lang="en-US" dirty="0"/>
          </a:p>
        </p:txBody>
      </p:sp>
      <p:pic>
        <p:nvPicPr>
          <p:cNvPr id="4" name="Picture 3"/>
          <p:cNvPicPr>
            <a:picLocks noChangeAspect="1"/>
          </p:cNvPicPr>
          <p:nvPr/>
        </p:nvPicPr>
        <p:blipFill>
          <a:blip r:embed="rId2"/>
          <a:stretch>
            <a:fillRect/>
          </a:stretch>
        </p:blipFill>
        <p:spPr>
          <a:xfrm>
            <a:off x="6794500" y="3403600"/>
            <a:ext cx="2349500" cy="3454400"/>
          </a:xfrm>
          <a:prstGeom prst="rect">
            <a:avLst/>
          </a:prstGeom>
        </p:spPr>
      </p:pic>
    </p:spTree>
    <p:extLst>
      <p:ext uri="{BB962C8B-B14F-4D97-AF65-F5344CB8AC3E}">
        <p14:creationId xmlns:p14="http://schemas.microsoft.com/office/powerpoint/2010/main" val="16135243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B3A2C7"/>
          </a:solidFill>
        </p:spPr>
        <p:txBody>
          <a:bodyPr/>
          <a:lstStyle/>
          <a:p>
            <a:r>
              <a:rPr lang="en-US" u="sng" dirty="0" smtClean="0"/>
              <a:t>Plenary</a:t>
            </a:r>
            <a:endParaRPr lang="en-US" u="sng" dirty="0"/>
          </a:p>
        </p:txBody>
      </p:sp>
      <p:sp>
        <p:nvSpPr>
          <p:cNvPr id="4" name="TextBox 3"/>
          <p:cNvSpPr txBox="1"/>
          <p:nvPr/>
        </p:nvSpPr>
        <p:spPr>
          <a:xfrm>
            <a:off x="1" y="1628800"/>
            <a:ext cx="9160550" cy="1446550"/>
          </a:xfrm>
          <a:prstGeom prst="rect">
            <a:avLst/>
          </a:prstGeom>
          <a:solidFill>
            <a:srgbClr val="FFFF00"/>
          </a:solidFill>
        </p:spPr>
        <p:txBody>
          <a:bodyPr wrap="square" rtlCol="0">
            <a:spAutoFit/>
          </a:bodyPr>
          <a:lstStyle/>
          <a:p>
            <a:pPr algn="ctr"/>
            <a:r>
              <a:rPr lang="en-US" sz="4400" dirty="0" smtClean="0"/>
              <a:t>Who has been the best learner today?</a:t>
            </a:r>
          </a:p>
          <a:p>
            <a:pPr algn="ctr"/>
            <a:r>
              <a:rPr lang="en-US" sz="4400" dirty="0" smtClean="0"/>
              <a:t>How do I know?</a:t>
            </a:r>
          </a:p>
        </p:txBody>
      </p:sp>
      <p:sp>
        <p:nvSpPr>
          <p:cNvPr id="5" name="TextBox 4"/>
          <p:cNvSpPr txBox="1"/>
          <p:nvPr/>
        </p:nvSpPr>
        <p:spPr>
          <a:xfrm>
            <a:off x="-4128" y="3068960"/>
            <a:ext cx="9144000" cy="1446550"/>
          </a:xfrm>
          <a:prstGeom prst="rect">
            <a:avLst/>
          </a:prstGeom>
          <a:solidFill>
            <a:schemeClr val="accent3">
              <a:lumMod val="60000"/>
              <a:lumOff val="40000"/>
            </a:schemeClr>
          </a:solidFill>
        </p:spPr>
        <p:txBody>
          <a:bodyPr wrap="square" rtlCol="0">
            <a:spAutoFit/>
          </a:bodyPr>
          <a:lstStyle/>
          <a:p>
            <a:pPr algn="ctr"/>
            <a:r>
              <a:rPr lang="en-US" sz="4400" dirty="0" smtClean="0"/>
              <a:t>What skills/</a:t>
            </a:r>
            <a:r>
              <a:rPr lang="en-US" sz="4400" dirty="0" err="1" smtClean="0"/>
              <a:t>behaviours</a:t>
            </a:r>
            <a:r>
              <a:rPr lang="en-US" sz="4400" dirty="0" smtClean="0"/>
              <a:t> of an </a:t>
            </a:r>
            <a:r>
              <a:rPr lang="en-US" sz="4400" b="1" dirty="0" smtClean="0"/>
              <a:t>excellent learner</a:t>
            </a:r>
            <a:r>
              <a:rPr lang="en-US" sz="4400" dirty="0" smtClean="0"/>
              <a:t> have they demonstrated?</a:t>
            </a:r>
            <a:endParaRPr lang="en-US" sz="4400" dirty="0"/>
          </a:p>
        </p:txBody>
      </p:sp>
      <p:sp>
        <p:nvSpPr>
          <p:cNvPr id="6" name="TextBox 5"/>
          <p:cNvSpPr txBox="1"/>
          <p:nvPr/>
        </p:nvSpPr>
        <p:spPr>
          <a:xfrm>
            <a:off x="26023" y="5085184"/>
            <a:ext cx="9117977" cy="1446550"/>
          </a:xfrm>
          <a:prstGeom prst="rect">
            <a:avLst/>
          </a:prstGeom>
          <a:solidFill>
            <a:srgbClr val="CCFFFF">
              <a:alpha val="62000"/>
            </a:srgbClr>
          </a:solidFill>
        </p:spPr>
        <p:txBody>
          <a:bodyPr wrap="square">
            <a:spAutoFit/>
          </a:bodyPr>
          <a:lstStyle/>
          <a:p>
            <a:pPr algn="ctr"/>
            <a:r>
              <a:rPr lang="en-GB" sz="2200" b="1" dirty="0" smtClean="0">
                <a:latin typeface="Comic Sans MS" pitchFamily="66" charset="0"/>
              </a:rPr>
              <a:t>Home Learning: </a:t>
            </a:r>
            <a:r>
              <a:rPr lang="en-GB" sz="2200" dirty="0" smtClean="0">
                <a:latin typeface="Comic Sans MS" pitchFamily="66" charset="0"/>
              </a:rPr>
              <a:t>To finish writing your ‘I remember’ poem based on your memories.</a:t>
            </a:r>
          </a:p>
          <a:p>
            <a:endParaRPr lang="en-GB" sz="2200" dirty="0">
              <a:latin typeface="Comic Sans MS" pitchFamily="66" charset="0"/>
            </a:endParaRPr>
          </a:p>
          <a:p>
            <a:pPr algn="ctr"/>
            <a:r>
              <a:rPr lang="en-GB" sz="2200" dirty="0" smtClean="0">
                <a:latin typeface="Comic Sans MS" pitchFamily="66" charset="0"/>
              </a:rPr>
              <a:t>DUE: Thursday 3</a:t>
            </a:r>
            <a:r>
              <a:rPr lang="en-GB" sz="2200" baseline="30000" dirty="0" smtClean="0">
                <a:latin typeface="Comic Sans MS" pitchFamily="66" charset="0"/>
              </a:rPr>
              <a:t>rd</a:t>
            </a:r>
            <a:r>
              <a:rPr lang="en-GB" sz="2200" dirty="0" smtClean="0">
                <a:latin typeface="Comic Sans MS" pitchFamily="66" charset="0"/>
              </a:rPr>
              <a:t> March</a:t>
            </a:r>
          </a:p>
        </p:txBody>
      </p:sp>
    </p:spTree>
    <p:extLst>
      <p:ext uri="{BB962C8B-B14F-4D97-AF65-F5344CB8AC3E}">
        <p14:creationId xmlns:p14="http://schemas.microsoft.com/office/powerpoint/2010/main" val="123091718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954107"/>
          </a:xfrm>
          <a:prstGeom prst="rect">
            <a:avLst/>
          </a:prstGeom>
          <a:solidFill>
            <a:srgbClr val="FFFF00"/>
          </a:solidFill>
          <a:ln w="38100">
            <a:noFill/>
          </a:ln>
        </p:spPr>
        <p:txBody>
          <a:bodyPr wrap="square" rtlCol="0">
            <a:spAutoFit/>
          </a:bodyPr>
          <a:lstStyle/>
          <a:p>
            <a:pPr algn="r"/>
            <a:r>
              <a:rPr lang="en-GB" sz="2800" u="sng" dirty="0" smtClean="0">
                <a:latin typeface="Comic Sans MS"/>
                <a:cs typeface="Comic Sans MS"/>
              </a:rPr>
              <a:t>Thursday 25</a:t>
            </a:r>
            <a:r>
              <a:rPr lang="en-GB" sz="2800" u="sng" baseline="30000" dirty="0" smtClean="0">
                <a:latin typeface="Comic Sans MS"/>
                <a:cs typeface="Comic Sans MS"/>
              </a:rPr>
              <a:t>th</a:t>
            </a:r>
            <a:r>
              <a:rPr lang="en-GB" sz="2800" u="sng" dirty="0" smtClean="0">
                <a:latin typeface="Comic Sans MS"/>
                <a:cs typeface="Comic Sans MS"/>
              </a:rPr>
              <a:t> February</a:t>
            </a:r>
            <a:endParaRPr lang="en-GB" sz="2800" dirty="0" smtClean="0">
              <a:latin typeface="Comic Sans MS"/>
              <a:cs typeface="Comic Sans MS"/>
            </a:endParaRPr>
          </a:p>
          <a:p>
            <a:pPr algn="ctr"/>
            <a:r>
              <a:rPr lang="en-GB" sz="2800" u="sng" dirty="0" smtClean="0">
                <a:latin typeface="Comic Sans MS"/>
                <a:cs typeface="Comic Sans MS"/>
              </a:rPr>
              <a:t>The </a:t>
            </a:r>
            <a:r>
              <a:rPr lang="en-GB" sz="2800" u="sng" dirty="0">
                <a:latin typeface="Comic Sans MS"/>
                <a:cs typeface="Comic Sans MS"/>
              </a:rPr>
              <a:t>B</a:t>
            </a:r>
            <a:r>
              <a:rPr lang="en-GB" sz="2800" u="sng" dirty="0" smtClean="0">
                <a:latin typeface="Comic Sans MS"/>
                <a:cs typeface="Comic Sans MS"/>
              </a:rPr>
              <a:t>alcony </a:t>
            </a:r>
            <a:r>
              <a:rPr lang="en-GB" sz="2800" u="sng" dirty="0">
                <a:latin typeface="Comic Sans MS"/>
                <a:cs typeface="Comic Sans MS"/>
              </a:rPr>
              <a:t>S</a:t>
            </a:r>
            <a:r>
              <a:rPr lang="en-GB" sz="2800" u="sng" dirty="0" smtClean="0">
                <a:latin typeface="Comic Sans MS"/>
                <a:cs typeface="Comic Sans MS"/>
              </a:rPr>
              <a:t>cene</a:t>
            </a:r>
          </a:p>
        </p:txBody>
      </p:sp>
      <p:sp>
        <p:nvSpPr>
          <p:cNvPr id="4" name="TextBox 3"/>
          <p:cNvSpPr txBox="1"/>
          <p:nvPr/>
        </p:nvSpPr>
        <p:spPr>
          <a:xfrm>
            <a:off x="-972616" y="980728"/>
            <a:ext cx="10225136" cy="1400383"/>
          </a:xfrm>
          <a:prstGeom prst="rect">
            <a:avLst/>
          </a:prstGeom>
          <a:noFill/>
          <a:ln w="28575">
            <a:solidFill>
              <a:srgbClr val="0070C0"/>
            </a:solidFill>
          </a:ln>
        </p:spPr>
        <p:txBody>
          <a:bodyPr wrap="square" rtlCol="0">
            <a:spAutoFit/>
          </a:bodyPr>
          <a:lstStyle/>
          <a:p>
            <a:pPr marL="1342800">
              <a:spcAft>
                <a:spcPts val="600"/>
              </a:spcAft>
            </a:pPr>
            <a:r>
              <a:rPr lang="en-GB" sz="2000" dirty="0" smtClean="0">
                <a:latin typeface="Comic Sans MS"/>
                <a:cs typeface="Comic Sans MS"/>
              </a:rPr>
              <a:t>Excellent learners will: explain how Romeo and Juliet are depicted in images</a:t>
            </a:r>
          </a:p>
          <a:p>
            <a:pPr marL="1342800">
              <a:spcAft>
                <a:spcPts val="600"/>
              </a:spcAft>
            </a:pPr>
            <a:r>
              <a:rPr lang="en-GB" sz="2000" dirty="0" smtClean="0">
                <a:latin typeface="Comic Sans MS"/>
                <a:cs typeface="Comic Sans MS"/>
              </a:rPr>
              <a:t>Skilled learners will: identify how Romeo and Juliet are depicted in images</a:t>
            </a:r>
            <a:endParaRPr lang="en-GB" sz="2000" dirty="0">
              <a:latin typeface="Comic Sans MS"/>
              <a:cs typeface="Comic Sans MS"/>
            </a:endParaRPr>
          </a:p>
        </p:txBody>
      </p:sp>
      <p:sp>
        <p:nvSpPr>
          <p:cNvPr id="6" name="TextBox 5"/>
          <p:cNvSpPr txBox="1"/>
          <p:nvPr/>
        </p:nvSpPr>
        <p:spPr>
          <a:xfrm>
            <a:off x="191902" y="2564904"/>
            <a:ext cx="8928992" cy="830997"/>
          </a:xfrm>
          <a:prstGeom prst="rect">
            <a:avLst/>
          </a:prstGeom>
          <a:noFill/>
        </p:spPr>
        <p:txBody>
          <a:bodyPr wrap="square" rtlCol="0">
            <a:spAutoFit/>
          </a:bodyPr>
          <a:lstStyle/>
          <a:p>
            <a:r>
              <a:rPr lang="en-GB" sz="2400" dirty="0" smtClean="0">
                <a:latin typeface="Gill Sans MT" pitchFamily="34" charset="0"/>
              </a:rPr>
              <a:t>STARTER: What are the </a:t>
            </a:r>
            <a:r>
              <a:rPr lang="en-GB" sz="2400" u="sng" dirty="0" smtClean="0">
                <a:latin typeface="Gill Sans MT" pitchFamily="34" charset="0"/>
              </a:rPr>
              <a:t>similarities</a:t>
            </a:r>
            <a:r>
              <a:rPr lang="en-GB" sz="2400" dirty="0" smtClean="0">
                <a:latin typeface="Gill Sans MT" pitchFamily="34" charset="0"/>
              </a:rPr>
              <a:t> and </a:t>
            </a:r>
            <a:r>
              <a:rPr lang="en-GB" sz="2400" u="sng" dirty="0" smtClean="0">
                <a:latin typeface="Gill Sans MT" pitchFamily="34" charset="0"/>
              </a:rPr>
              <a:t>differences</a:t>
            </a:r>
            <a:r>
              <a:rPr lang="en-GB" sz="2400" dirty="0" smtClean="0">
                <a:latin typeface="Gill Sans MT" pitchFamily="34" charset="0"/>
              </a:rPr>
              <a:t> between these pictures?</a:t>
            </a:r>
          </a:p>
        </p:txBody>
      </p:sp>
      <p:sp>
        <p:nvSpPr>
          <p:cNvPr id="8" name="TextBox 7"/>
          <p:cNvSpPr txBox="1"/>
          <p:nvPr/>
        </p:nvSpPr>
        <p:spPr>
          <a:xfrm>
            <a:off x="107504" y="6237312"/>
            <a:ext cx="8928992" cy="523220"/>
          </a:xfrm>
          <a:prstGeom prst="rect">
            <a:avLst/>
          </a:prstGeom>
          <a:solidFill>
            <a:schemeClr val="bg1">
              <a:lumMod val="95000"/>
            </a:schemeClr>
          </a:solidFill>
          <a:ln w="38100">
            <a:solidFill>
              <a:srgbClr val="FF0000"/>
            </a:solidFill>
          </a:ln>
        </p:spPr>
        <p:txBody>
          <a:bodyPr wrap="square" rtlCol="0">
            <a:spAutoFit/>
          </a:bodyPr>
          <a:lstStyle/>
          <a:p>
            <a:pPr algn="ctr"/>
            <a:r>
              <a:rPr lang="en-GB" sz="2800" dirty="0" smtClean="0">
                <a:latin typeface="Gill Sans MT" pitchFamily="34" charset="0"/>
              </a:rPr>
              <a:t>Who is going to be the best learner today?</a:t>
            </a: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5576" y="3284984"/>
            <a:ext cx="7447111" cy="280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129069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a:hlinkClick r:id="rId2"/>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43049" y="1556792"/>
            <a:ext cx="8057902" cy="4431536"/>
          </a:xfrm>
          <a:prstGeom prst="rect">
            <a:avLst/>
          </a:prstGeom>
        </p:spPr>
      </p:pic>
      <p:pic>
        <p:nvPicPr>
          <p:cNvPr id="11"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72057" y="3415171"/>
            <a:ext cx="2664439" cy="33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341" y="3583886"/>
            <a:ext cx="2342115" cy="318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1800" y="2175262"/>
            <a:ext cx="4056787" cy="31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457200" y="274638"/>
            <a:ext cx="8229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Gill Sans MT" pitchFamily="34" charset="0"/>
                <a:ea typeface="+mj-ea"/>
                <a:cs typeface="+mj-cs"/>
              </a:defRPr>
            </a:lvl1pPr>
          </a:lstStyle>
          <a:p>
            <a:r>
              <a:rPr lang="en-GB" sz="4000" dirty="0" smtClean="0"/>
              <a:t>What do these images suggest about Romeo and Juliet’s relationship?</a:t>
            </a:r>
            <a:endParaRPr lang="en-GB" sz="4000" dirty="0"/>
          </a:p>
        </p:txBody>
      </p:sp>
      <p:sp>
        <p:nvSpPr>
          <p:cNvPr id="9" name="TextBox 8"/>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still image?</a:t>
            </a:r>
            <a:endParaRPr lang="en-GB" dirty="0"/>
          </a:p>
        </p:txBody>
      </p:sp>
    </p:spTree>
    <p:extLst>
      <p:ext uri="{BB962C8B-B14F-4D97-AF65-F5344CB8AC3E}">
        <p14:creationId xmlns:p14="http://schemas.microsoft.com/office/powerpoint/2010/main" val="3733687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Look at the image you have been given</a:t>
            </a:r>
            <a:endParaRPr lang="en-GB" dirty="0"/>
          </a:p>
        </p:txBody>
      </p:sp>
      <p:sp>
        <p:nvSpPr>
          <p:cNvPr id="3" name="Content Placeholder 2"/>
          <p:cNvSpPr>
            <a:spLocks noGrp="1"/>
          </p:cNvSpPr>
          <p:nvPr>
            <p:ph idx="1"/>
          </p:nvPr>
        </p:nvSpPr>
        <p:spPr>
          <a:xfrm>
            <a:off x="467544" y="1268760"/>
            <a:ext cx="8229600" cy="4525963"/>
          </a:xfrm>
        </p:spPr>
        <p:txBody>
          <a:bodyPr>
            <a:normAutofit/>
          </a:bodyPr>
          <a:lstStyle/>
          <a:p>
            <a:r>
              <a:rPr lang="en-GB" dirty="0" smtClean="0"/>
              <a:t>Describe and annotate what you can see</a:t>
            </a:r>
          </a:p>
          <a:p>
            <a:pPr lvl="1"/>
            <a:r>
              <a:rPr lang="en-GB" dirty="0" smtClean="0"/>
              <a:t>Setting, body language, facial expression, costume</a:t>
            </a:r>
          </a:p>
          <a:p>
            <a:r>
              <a:rPr lang="en-GB" dirty="0" smtClean="0"/>
              <a:t>What does the image suggest about Romeo and Juliet’s relationship?</a:t>
            </a:r>
          </a:p>
          <a:p>
            <a:r>
              <a:rPr lang="en-GB" dirty="0" smtClean="0"/>
              <a:t>Which details are most important?</a:t>
            </a:r>
          </a:p>
          <a:p>
            <a:r>
              <a:rPr lang="en-GB" dirty="0" smtClean="0"/>
              <a:t>What is the main focus of the image?</a:t>
            </a:r>
          </a:p>
        </p:txBody>
      </p:sp>
      <p:sp>
        <p:nvSpPr>
          <p:cNvPr id="5" name="TextBox 4"/>
          <p:cNvSpPr txBox="1"/>
          <p:nvPr/>
        </p:nvSpPr>
        <p:spPr>
          <a:xfrm>
            <a:off x="0" y="0"/>
            <a:ext cx="9144000" cy="369332"/>
          </a:xfrm>
          <a:prstGeom prst="rect">
            <a:avLst/>
          </a:prstGeom>
          <a:solidFill>
            <a:srgbClr val="FFFF00"/>
          </a:solidFill>
        </p:spPr>
        <p:txBody>
          <a:bodyPr wrap="square" rtlCol="0">
            <a:spAutoFit/>
          </a:bodyPr>
          <a:lstStyle/>
          <a:p>
            <a:pPr algn="ctr"/>
            <a:r>
              <a:rPr lang="en-GB" dirty="0">
                <a:latin typeface="Gill Sans MT" pitchFamily="34" charset="0"/>
              </a:rPr>
              <a:t>Can I analyse a still image?</a:t>
            </a:r>
            <a:endParaRPr lang="en-GB" dirty="0"/>
          </a:p>
        </p:txBody>
      </p:sp>
      <p:sp>
        <p:nvSpPr>
          <p:cNvPr id="6" name="Oval 3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a:solidFill>
                  <a:schemeClr val="accent3"/>
                </a:solidFill>
              </a:rPr>
              <a:t>End</a:t>
            </a:r>
          </a:p>
        </p:txBody>
      </p:sp>
      <p:sp>
        <p:nvSpPr>
          <p:cNvPr id="7" name="Oval 3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a:t>
            </a:r>
          </a:p>
        </p:txBody>
      </p:sp>
      <p:sp>
        <p:nvSpPr>
          <p:cNvPr id="8" name="Oval 3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a:t>
            </a:r>
          </a:p>
        </p:txBody>
      </p:sp>
      <p:sp>
        <p:nvSpPr>
          <p:cNvPr id="9" name="Oval 3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a:t>
            </a:r>
          </a:p>
        </p:txBody>
      </p:sp>
      <p:sp>
        <p:nvSpPr>
          <p:cNvPr id="10" name="Oval 2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a:t>
            </a:r>
          </a:p>
        </p:txBody>
      </p:sp>
      <p:sp>
        <p:nvSpPr>
          <p:cNvPr id="11" name="Oval 2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a:t>
            </a:r>
          </a:p>
        </p:txBody>
      </p:sp>
      <p:sp>
        <p:nvSpPr>
          <p:cNvPr id="12" name="Oval 2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6</a:t>
            </a:r>
          </a:p>
        </p:txBody>
      </p:sp>
      <p:sp>
        <p:nvSpPr>
          <p:cNvPr id="13" name="Oval 2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7</a:t>
            </a:r>
          </a:p>
        </p:txBody>
      </p:sp>
      <p:sp>
        <p:nvSpPr>
          <p:cNvPr id="14" name="Oval 2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8</a:t>
            </a:r>
          </a:p>
        </p:txBody>
      </p:sp>
      <p:sp>
        <p:nvSpPr>
          <p:cNvPr id="15" name="Oval 2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9</a:t>
            </a:r>
          </a:p>
        </p:txBody>
      </p:sp>
      <p:sp>
        <p:nvSpPr>
          <p:cNvPr id="16" name="Oval 2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10</a:t>
            </a:r>
          </a:p>
        </p:txBody>
      </p:sp>
      <p:sp>
        <p:nvSpPr>
          <p:cNvPr id="17" name="Oval 2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11</a:t>
            </a:r>
          </a:p>
        </p:txBody>
      </p:sp>
      <p:sp>
        <p:nvSpPr>
          <p:cNvPr id="18" name="Oval 2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12</a:t>
            </a:r>
          </a:p>
        </p:txBody>
      </p:sp>
      <p:sp>
        <p:nvSpPr>
          <p:cNvPr id="19" name="Oval 2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13</a:t>
            </a:r>
          </a:p>
        </p:txBody>
      </p:sp>
      <p:sp>
        <p:nvSpPr>
          <p:cNvPr id="20" name="Oval 1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14</a:t>
            </a:r>
          </a:p>
        </p:txBody>
      </p:sp>
      <p:sp>
        <p:nvSpPr>
          <p:cNvPr id="21" name="Oval 1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15</a:t>
            </a:r>
          </a:p>
        </p:txBody>
      </p:sp>
      <p:sp>
        <p:nvSpPr>
          <p:cNvPr id="22" name="Oval 1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16</a:t>
            </a:r>
          </a:p>
        </p:txBody>
      </p:sp>
      <p:sp>
        <p:nvSpPr>
          <p:cNvPr id="23" name="Oval 1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17</a:t>
            </a:r>
          </a:p>
        </p:txBody>
      </p:sp>
      <p:sp>
        <p:nvSpPr>
          <p:cNvPr id="24" name="Oval 1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18</a:t>
            </a:r>
          </a:p>
        </p:txBody>
      </p:sp>
      <p:sp>
        <p:nvSpPr>
          <p:cNvPr id="25" name="Oval 1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19</a:t>
            </a:r>
          </a:p>
        </p:txBody>
      </p:sp>
      <p:sp>
        <p:nvSpPr>
          <p:cNvPr id="26" name="Oval 1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20</a:t>
            </a:r>
          </a:p>
        </p:txBody>
      </p:sp>
      <p:sp>
        <p:nvSpPr>
          <p:cNvPr id="27" name="Oval 1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21</a:t>
            </a:r>
          </a:p>
        </p:txBody>
      </p:sp>
      <p:sp>
        <p:nvSpPr>
          <p:cNvPr id="28" name="Oval 1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22</a:t>
            </a:r>
          </a:p>
        </p:txBody>
      </p:sp>
      <p:sp>
        <p:nvSpPr>
          <p:cNvPr id="29" name="Oval 1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23</a:t>
            </a:r>
          </a:p>
        </p:txBody>
      </p:sp>
      <p:sp>
        <p:nvSpPr>
          <p:cNvPr id="30" name="Oval 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24</a:t>
            </a:r>
          </a:p>
        </p:txBody>
      </p:sp>
      <p:sp>
        <p:nvSpPr>
          <p:cNvPr id="31" name="Oval 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25</a:t>
            </a:r>
          </a:p>
        </p:txBody>
      </p:sp>
      <p:sp>
        <p:nvSpPr>
          <p:cNvPr id="32" name="Oval 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26</a:t>
            </a:r>
          </a:p>
        </p:txBody>
      </p:sp>
      <p:sp>
        <p:nvSpPr>
          <p:cNvPr id="33" name="Oval 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27</a:t>
            </a:r>
          </a:p>
        </p:txBody>
      </p:sp>
      <p:sp>
        <p:nvSpPr>
          <p:cNvPr id="34" name="Oval 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28</a:t>
            </a:r>
          </a:p>
        </p:txBody>
      </p:sp>
      <p:sp>
        <p:nvSpPr>
          <p:cNvPr id="35" name="Oval 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29</a:t>
            </a:r>
          </a:p>
        </p:txBody>
      </p:sp>
      <p:sp>
        <p:nvSpPr>
          <p:cNvPr id="36" name="Oval 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30</a:t>
            </a:r>
          </a:p>
        </p:txBody>
      </p:sp>
      <p:sp>
        <p:nvSpPr>
          <p:cNvPr id="37" name="Oval 3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31</a:t>
            </a:r>
            <a:endParaRPr lang="en-GB" sz="4400" dirty="0">
              <a:solidFill>
                <a:schemeClr val="accent3"/>
              </a:solidFill>
            </a:endParaRPr>
          </a:p>
        </p:txBody>
      </p:sp>
      <p:sp>
        <p:nvSpPr>
          <p:cNvPr id="38" name="Oval 3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32</a:t>
            </a:r>
            <a:endParaRPr lang="en-GB" sz="4400" dirty="0">
              <a:solidFill>
                <a:schemeClr val="accent3"/>
              </a:solidFill>
            </a:endParaRPr>
          </a:p>
        </p:txBody>
      </p:sp>
      <p:sp>
        <p:nvSpPr>
          <p:cNvPr id="39" name="Oval 3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33</a:t>
            </a:r>
            <a:endParaRPr lang="en-GB" sz="4400" dirty="0">
              <a:solidFill>
                <a:schemeClr val="accent3"/>
              </a:solidFill>
            </a:endParaRPr>
          </a:p>
        </p:txBody>
      </p:sp>
      <p:sp>
        <p:nvSpPr>
          <p:cNvPr id="40" name="Oval 2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34</a:t>
            </a:r>
            <a:endParaRPr lang="en-GB" sz="4400" dirty="0">
              <a:solidFill>
                <a:schemeClr val="accent3"/>
              </a:solidFill>
            </a:endParaRPr>
          </a:p>
        </p:txBody>
      </p:sp>
      <p:sp>
        <p:nvSpPr>
          <p:cNvPr id="41" name="Oval 2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35</a:t>
            </a:r>
            <a:endParaRPr lang="en-GB" sz="4400" dirty="0">
              <a:solidFill>
                <a:schemeClr val="accent3"/>
              </a:solidFill>
            </a:endParaRPr>
          </a:p>
        </p:txBody>
      </p:sp>
      <p:sp>
        <p:nvSpPr>
          <p:cNvPr id="42" name="Oval 2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36</a:t>
            </a:r>
            <a:endParaRPr lang="en-GB" sz="4400" dirty="0">
              <a:solidFill>
                <a:schemeClr val="accent3"/>
              </a:solidFill>
            </a:endParaRPr>
          </a:p>
        </p:txBody>
      </p:sp>
      <p:sp>
        <p:nvSpPr>
          <p:cNvPr id="43" name="Oval 2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37</a:t>
            </a:r>
            <a:endParaRPr lang="en-GB" sz="4400" dirty="0">
              <a:solidFill>
                <a:schemeClr val="accent3"/>
              </a:solidFill>
            </a:endParaRPr>
          </a:p>
        </p:txBody>
      </p:sp>
      <p:sp>
        <p:nvSpPr>
          <p:cNvPr id="44" name="Oval 2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38</a:t>
            </a:r>
            <a:endParaRPr lang="en-GB" sz="4400" dirty="0">
              <a:solidFill>
                <a:schemeClr val="accent3"/>
              </a:solidFill>
            </a:endParaRPr>
          </a:p>
        </p:txBody>
      </p:sp>
      <p:sp>
        <p:nvSpPr>
          <p:cNvPr id="45" name="Oval 2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39</a:t>
            </a:r>
            <a:endParaRPr lang="en-GB" sz="4400" dirty="0">
              <a:solidFill>
                <a:schemeClr val="accent3"/>
              </a:solidFill>
            </a:endParaRPr>
          </a:p>
        </p:txBody>
      </p:sp>
      <p:sp>
        <p:nvSpPr>
          <p:cNvPr id="46" name="Oval 2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40</a:t>
            </a:r>
            <a:endParaRPr lang="en-GB" sz="4400" dirty="0">
              <a:solidFill>
                <a:schemeClr val="accent3"/>
              </a:solidFill>
            </a:endParaRPr>
          </a:p>
        </p:txBody>
      </p:sp>
      <p:sp>
        <p:nvSpPr>
          <p:cNvPr id="47" name="Oval 2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41</a:t>
            </a:r>
            <a:endParaRPr lang="en-GB" sz="4400" dirty="0">
              <a:solidFill>
                <a:schemeClr val="accent3"/>
              </a:solidFill>
            </a:endParaRPr>
          </a:p>
        </p:txBody>
      </p:sp>
      <p:sp>
        <p:nvSpPr>
          <p:cNvPr id="48" name="Oval 2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42</a:t>
            </a:r>
            <a:endParaRPr lang="en-GB" sz="4400" dirty="0">
              <a:solidFill>
                <a:schemeClr val="accent3"/>
              </a:solidFill>
            </a:endParaRPr>
          </a:p>
        </p:txBody>
      </p:sp>
      <p:sp>
        <p:nvSpPr>
          <p:cNvPr id="49" name="Oval 2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43</a:t>
            </a:r>
            <a:endParaRPr lang="en-GB" sz="4400" dirty="0">
              <a:solidFill>
                <a:schemeClr val="accent3"/>
              </a:solidFill>
            </a:endParaRPr>
          </a:p>
        </p:txBody>
      </p:sp>
      <p:sp>
        <p:nvSpPr>
          <p:cNvPr id="50" name="Oval 1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44</a:t>
            </a:r>
            <a:endParaRPr lang="en-GB" sz="4400" dirty="0">
              <a:solidFill>
                <a:schemeClr val="accent3"/>
              </a:solidFill>
            </a:endParaRPr>
          </a:p>
        </p:txBody>
      </p:sp>
      <p:sp>
        <p:nvSpPr>
          <p:cNvPr id="51" name="Oval 1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45</a:t>
            </a:r>
            <a:endParaRPr lang="en-GB" sz="4400" dirty="0">
              <a:solidFill>
                <a:schemeClr val="accent3"/>
              </a:solidFill>
            </a:endParaRPr>
          </a:p>
        </p:txBody>
      </p:sp>
      <p:sp>
        <p:nvSpPr>
          <p:cNvPr id="52" name="Oval 1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46</a:t>
            </a:r>
            <a:endParaRPr lang="en-GB" sz="4400" dirty="0">
              <a:solidFill>
                <a:schemeClr val="accent3"/>
              </a:solidFill>
            </a:endParaRPr>
          </a:p>
        </p:txBody>
      </p:sp>
      <p:sp>
        <p:nvSpPr>
          <p:cNvPr id="53" name="Oval 1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47</a:t>
            </a:r>
            <a:endParaRPr lang="en-GB" sz="4400" dirty="0">
              <a:solidFill>
                <a:schemeClr val="accent3"/>
              </a:solidFill>
            </a:endParaRPr>
          </a:p>
        </p:txBody>
      </p:sp>
      <p:sp>
        <p:nvSpPr>
          <p:cNvPr id="54" name="Oval 1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48</a:t>
            </a:r>
            <a:endParaRPr lang="en-GB" sz="4400" dirty="0">
              <a:solidFill>
                <a:schemeClr val="accent3"/>
              </a:solidFill>
            </a:endParaRPr>
          </a:p>
        </p:txBody>
      </p:sp>
      <p:sp>
        <p:nvSpPr>
          <p:cNvPr id="55" name="Oval 1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49</a:t>
            </a:r>
            <a:endParaRPr lang="en-GB" sz="4400" dirty="0">
              <a:solidFill>
                <a:schemeClr val="accent3"/>
              </a:solidFill>
            </a:endParaRPr>
          </a:p>
        </p:txBody>
      </p:sp>
      <p:sp>
        <p:nvSpPr>
          <p:cNvPr id="56" name="Oval 1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50</a:t>
            </a:r>
            <a:endParaRPr lang="en-GB" sz="4400" dirty="0">
              <a:solidFill>
                <a:schemeClr val="accent3"/>
              </a:solidFill>
            </a:endParaRPr>
          </a:p>
        </p:txBody>
      </p:sp>
      <p:sp>
        <p:nvSpPr>
          <p:cNvPr id="57" name="Oval 12"/>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51</a:t>
            </a:r>
            <a:endParaRPr lang="en-GB" sz="4400" dirty="0">
              <a:solidFill>
                <a:schemeClr val="accent3"/>
              </a:solidFill>
            </a:endParaRPr>
          </a:p>
        </p:txBody>
      </p:sp>
      <p:sp>
        <p:nvSpPr>
          <p:cNvPr id="58" name="Oval 11"/>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52</a:t>
            </a:r>
            <a:endParaRPr lang="en-GB" sz="4400" dirty="0">
              <a:solidFill>
                <a:schemeClr val="accent3"/>
              </a:solidFill>
            </a:endParaRPr>
          </a:p>
        </p:txBody>
      </p:sp>
      <p:sp>
        <p:nvSpPr>
          <p:cNvPr id="59" name="Oval 10"/>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53</a:t>
            </a:r>
            <a:endParaRPr lang="en-GB" sz="4400" dirty="0">
              <a:solidFill>
                <a:schemeClr val="accent3"/>
              </a:solidFill>
            </a:endParaRPr>
          </a:p>
        </p:txBody>
      </p:sp>
      <p:sp>
        <p:nvSpPr>
          <p:cNvPr id="60" name="Oval 9"/>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54</a:t>
            </a:r>
            <a:endParaRPr lang="en-GB" sz="4400" dirty="0">
              <a:solidFill>
                <a:schemeClr val="accent3"/>
              </a:solidFill>
            </a:endParaRPr>
          </a:p>
        </p:txBody>
      </p:sp>
      <p:sp>
        <p:nvSpPr>
          <p:cNvPr id="61" name="Oval 8"/>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55</a:t>
            </a:r>
            <a:endParaRPr lang="en-GB" sz="4400" dirty="0">
              <a:solidFill>
                <a:schemeClr val="accent3"/>
              </a:solidFill>
            </a:endParaRPr>
          </a:p>
        </p:txBody>
      </p:sp>
      <p:sp>
        <p:nvSpPr>
          <p:cNvPr id="62" name="Oval 7"/>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56</a:t>
            </a:r>
            <a:endParaRPr lang="en-GB" sz="4400" dirty="0">
              <a:solidFill>
                <a:schemeClr val="accent3"/>
              </a:solidFill>
            </a:endParaRPr>
          </a:p>
        </p:txBody>
      </p:sp>
      <p:sp>
        <p:nvSpPr>
          <p:cNvPr id="63" name="Oval 6"/>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57</a:t>
            </a:r>
            <a:endParaRPr lang="en-GB" sz="4400" dirty="0">
              <a:solidFill>
                <a:schemeClr val="accent3"/>
              </a:solidFill>
            </a:endParaRPr>
          </a:p>
        </p:txBody>
      </p:sp>
      <p:sp>
        <p:nvSpPr>
          <p:cNvPr id="64" name="Oval 5"/>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58</a:t>
            </a:r>
            <a:endParaRPr lang="en-GB" sz="4400" dirty="0">
              <a:solidFill>
                <a:schemeClr val="accent3"/>
              </a:solidFill>
            </a:endParaRPr>
          </a:p>
        </p:txBody>
      </p:sp>
      <p:sp>
        <p:nvSpPr>
          <p:cNvPr id="65" name="Oval 4"/>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59</a:t>
            </a:r>
            <a:endParaRPr lang="en-GB" sz="4400" dirty="0">
              <a:solidFill>
                <a:schemeClr val="accent3"/>
              </a:solidFill>
            </a:endParaRPr>
          </a:p>
        </p:txBody>
      </p:sp>
      <p:sp>
        <p:nvSpPr>
          <p:cNvPr id="66" name="Oval 3"/>
          <p:cNvSpPr>
            <a:spLocks noChangeArrowheads="1"/>
          </p:cNvSpPr>
          <p:nvPr/>
        </p:nvSpPr>
        <p:spPr bwMode="auto">
          <a:xfrm>
            <a:off x="7020272" y="4869160"/>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dirty="0" smtClean="0">
                <a:solidFill>
                  <a:schemeClr val="accent3"/>
                </a:solidFill>
              </a:rPr>
              <a:t>60</a:t>
            </a:r>
            <a:endParaRPr lang="en-GB" sz="4400" dirty="0">
              <a:solidFill>
                <a:schemeClr val="accent3"/>
              </a:solidFill>
            </a:endParaRPr>
          </a:p>
        </p:txBody>
      </p:sp>
    </p:spTree>
    <p:extLst>
      <p:ext uri="{BB962C8B-B14F-4D97-AF65-F5344CB8AC3E}">
        <p14:creationId xmlns:p14="http://schemas.microsoft.com/office/powerpoint/2010/main" val="23221242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1000"/>
                                  </p:stCondLst>
                                  <p:childTnLst>
                                    <p:set>
                                      <p:cBhvr>
                                        <p:cTn id="9" dur="1" fill="hold">
                                          <p:stCondLst>
                                            <p:cond delay="0"/>
                                          </p:stCondLst>
                                        </p:cTn>
                                        <p:tgtEl>
                                          <p:spTgt spid="65"/>
                                        </p:tgtEl>
                                        <p:attrNameLst>
                                          <p:attrName>style.visibility</p:attrName>
                                        </p:attrNameLst>
                                      </p:cBhvr>
                                      <p:to>
                                        <p:strVal val="hidden"/>
                                      </p:to>
                                    </p:set>
                                  </p:childTnLst>
                                </p:cTn>
                              </p:par>
                            </p:childTnLst>
                          </p:cTn>
                        </p:par>
                        <p:par>
                          <p:cTn id="10" fill="hold">
                            <p:stCondLst>
                              <p:cond delay="1000"/>
                            </p:stCondLst>
                            <p:childTnLst>
                              <p:par>
                                <p:cTn id="11" presetID="1" presetClass="exit" presetSubtype="0" fill="hold" grpId="0" nodeType="afterEffect">
                                  <p:stCondLst>
                                    <p:cond delay="1000"/>
                                  </p:stCondLst>
                                  <p:childTnLst>
                                    <p:set>
                                      <p:cBhvr>
                                        <p:cTn id="12" dur="1" fill="hold">
                                          <p:stCondLst>
                                            <p:cond delay="0"/>
                                          </p:stCondLst>
                                        </p:cTn>
                                        <p:tgtEl>
                                          <p:spTgt spid="64"/>
                                        </p:tgtEl>
                                        <p:attrNameLst>
                                          <p:attrName>style.visibility</p:attrName>
                                        </p:attrNameLst>
                                      </p:cBhvr>
                                      <p:to>
                                        <p:strVal val="hidden"/>
                                      </p:to>
                                    </p:set>
                                  </p:childTnLst>
                                </p:cTn>
                              </p:par>
                            </p:childTnLst>
                          </p:cTn>
                        </p:par>
                        <p:par>
                          <p:cTn id="13" fill="hold">
                            <p:stCondLst>
                              <p:cond delay="2000"/>
                            </p:stCondLst>
                            <p:childTnLst>
                              <p:par>
                                <p:cTn id="14" presetID="1" presetClass="exit" presetSubtype="0" fill="hold" grpId="0" nodeType="afterEffect">
                                  <p:stCondLst>
                                    <p:cond delay="1000"/>
                                  </p:stCondLst>
                                  <p:childTnLst>
                                    <p:set>
                                      <p:cBhvr>
                                        <p:cTn id="15" dur="1" fill="hold">
                                          <p:stCondLst>
                                            <p:cond delay="0"/>
                                          </p:stCondLst>
                                        </p:cTn>
                                        <p:tgtEl>
                                          <p:spTgt spid="63"/>
                                        </p:tgtEl>
                                        <p:attrNameLst>
                                          <p:attrName>style.visibility</p:attrName>
                                        </p:attrNameLst>
                                      </p:cBhvr>
                                      <p:to>
                                        <p:strVal val="hidden"/>
                                      </p:to>
                                    </p:set>
                                  </p:childTnLst>
                                </p:cTn>
                              </p:par>
                            </p:childTnLst>
                          </p:cTn>
                        </p:par>
                        <p:par>
                          <p:cTn id="16" fill="hold">
                            <p:stCondLst>
                              <p:cond delay="3000"/>
                            </p:stCondLst>
                            <p:childTnLst>
                              <p:par>
                                <p:cTn id="17" presetID="1" presetClass="exit" presetSubtype="0" fill="hold" grpId="0" nodeType="afterEffect">
                                  <p:stCondLst>
                                    <p:cond delay="1000"/>
                                  </p:stCondLst>
                                  <p:childTnLst>
                                    <p:set>
                                      <p:cBhvr>
                                        <p:cTn id="18" dur="1" fill="hold">
                                          <p:stCondLst>
                                            <p:cond delay="0"/>
                                          </p:stCondLst>
                                        </p:cTn>
                                        <p:tgtEl>
                                          <p:spTgt spid="62"/>
                                        </p:tgtEl>
                                        <p:attrNameLst>
                                          <p:attrName>style.visibility</p:attrName>
                                        </p:attrNameLst>
                                      </p:cBhvr>
                                      <p:to>
                                        <p:strVal val="hidden"/>
                                      </p:to>
                                    </p:set>
                                  </p:childTnLst>
                                </p:cTn>
                              </p:par>
                            </p:childTnLst>
                          </p:cTn>
                        </p:par>
                        <p:par>
                          <p:cTn id="19" fill="hold">
                            <p:stCondLst>
                              <p:cond delay="4000"/>
                            </p:stCondLst>
                            <p:childTnLst>
                              <p:par>
                                <p:cTn id="20" presetID="1" presetClass="exit" presetSubtype="0" fill="hold" grpId="0" nodeType="afterEffect">
                                  <p:stCondLst>
                                    <p:cond delay="1000"/>
                                  </p:stCondLst>
                                  <p:childTnLst>
                                    <p:set>
                                      <p:cBhvr>
                                        <p:cTn id="21" dur="1" fill="hold">
                                          <p:stCondLst>
                                            <p:cond delay="0"/>
                                          </p:stCondLst>
                                        </p:cTn>
                                        <p:tgtEl>
                                          <p:spTgt spid="61"/>
                                        </p:tgtEl>
                                        <p:attrNameLst>
                                          <p:attrName>style.visibility</p:attrName>
                                        </p:attrNameLst>
                                      </p:cBhvr>
                                      <p:to>
                                        <p:strVal val="hidden"/>
                                      </p:to>
                                    </p:set>
                                  </p:childTnLst>
                                </p:cTn>
                              </p:par>
                            </p:childTnLst>
                          </p:cTn>
                        </p:par>
                        <p:par>
                          <p:cTn id="22" fill="hold">
                            <p:stCondLst>
                              <p:cond delay="5000"/>
                            </p:stCondLst>
                            <p:childTnLst>
                              <p:par>
                                <p:cTn id="23" presetID="1" presetClass="exit" presetSubtype="0" fill="hold" grpId="0" nodeType="afterEffect">
                                  <p:stCondLst>
                                    <p:cond delay="1000"/>
                                  </p:stCondLst>
                                  <p:childTnLst>
                                    <p:set>
                                      <p:cBhvr>
                                        <p:cTn id="24" dur="1" fill="hold">
                                          <p:stCondLst>
                                            <p:cond delay="0"/>
                                          </p:stCondLst>
                                        </p:cTn>
                                        <p:tgtEl>
                                          <p:spTgt spid="60"/>
                                        </p:tgtEl>
                                        <p:attrNameLst>
                                          <p:attrName>style.visibility</p:attrName>
                                        </p:attrNameLst>
                                      </p:cBhvr>
                                      <p:to>
                                        <p:strVal val="hidden"/>
                                      </p:to>
                                    </p:set>
                                  </p:childTnLst>
                                </p:cTn>
                              </p:par>
                            </p:childTnLst>
                          </p:cTn>
                        </p:par>
                        <p:par>
                          <p:cTn id="25" fill="hold">
                            <p:stCondLst>
                              <p:cond delay="6000"/>
                            </p:stCondLst>
                            <p:childTnLst>
                              <p:par>
                                <p:cTn id="26" presetID="1" presetClass="exit" presetSubtype="0" fill="hold" grpId="0" nodeType="afterEffect">
                                  <p:stCondLst>
                                    <p:cond delay="1000"/>
                                  </p:stCondLst>
                                  <p:childTnLst>
                                    <p:set>
                                      <p:cBhvr>
                                        <p:cTn id="27" dur="1" fill="hold">
                                          <p:stCondLst>
                                            <p:cond delay="0"/>
                                          </p:stCondLst>
                                        </p:cTn>
                                        <p:tgtEl>
                                          <p:spTgt spid="59"/>
                                        </p:tgtEl>
                                        <p:attrNameLst>
                                          <p:attrName>style.visibility</p:attrName>
                                        </p:attrNameLst>
                                      </p:cBhvr>
                                      <p:to>
                                        <p:strVal val="hidden"/>
                                      </p:to>
                                    </p:set>
                                  </p:childTnLst>
                                </p:cTn>
                              </p:par>
                            </p:childTnLst>
                          </p:cTn>
                        </p:par>
                        <p:par>
                          <p:cTn id="28" fill="hold">
                            <p:stCondLst>
                              <p:cond delay="7000"/>
                            </p:stCondLst>
                            <p:childTnLst>
                              <p:par>
                                <p:cTn id="29" presetID="1" presetClass="exit" presetSubtype="0" fill="hold" grpId="0" nodeType="afterEffect">
                                  <p:stCondLst>
                                    <p:cond delay="1000"/>
                                  </p:stCondLst>
                                  <p:childTnLst>
                                    <p:set>
                                      <p:cBhvr>
                                        <p:cTn id="30" dur="1" fill="hold">
                                          <p:stCondLst>
                                            <p:cond delay="0"/>
                                          </p:stCondLst>
                                        </p:cTn>
                                        <p:tgtEl>
                                          <p:spTgt spid="58"/>
                                        </p:tgtEl>
                                        <p:attrNameLst>
                                          <p:attrName>style.visibility</p:attrName>
                                        </p:attrNameLst>
                                      </p:cBhvr>
                                      <p:to>
                                        <p:strVal val="hidden"/>
                                      </p:to>
                                    </p:set>
                                  </p:childTnLst>
                                </p:cTn>
                              </p:par>
                            </p:childTnLst>
                          </p:cTn>
                        </p:par>
                        <p:par>
                          <p:cTn id="31" fill="hold">
                            <p:stCondLst>
                              <p:cond delay="8000"/>
                            </p:stCondLst>
                            <p:childTnLst>
                              <p:par>
                                <p:cTn id="32" presetID="1" presetClass="exit" presetSubtype="0" fill="hold" grpId="0" nodeType="afterEffect">
                                  <p:stCondLst>
                                    <p:cond delay="1000"/>
                                  </p:stCondLst>
                                  <p:childTnLst>
                                    <p:set>
                                      <p:cBhvr>
                                        <p:cTn id="33" dur="1" fill="hold">
                                          <p:stCondLst>
                                            <p:cond delay="0"/>
                                          </p:stCondLst>
                                        </p:cTn>
                                        <p:tgtEl>
                                          <p:spTgt spid="57"/>
                                        </p:tgtEl>
                                        <p:attrNameLst>
                                          <p:attrName>style.visibility</p:attrName>
                                        </p:attrNameLst>
                                      </p:cBhvr>
                                      <p:to>
                                        <p:strVal val="hidden"/>
                                      </p:to>
                                    </p:set>
                                  </p:childTnLst>
                                </p:cTn>
                              </p:par>
                            </p:childTnLst>
                          </p:cTn>
                        </p:par>
                        <p:par>
                          <p:cTn id="34" fill="hold">
                            <p:stCondLst>
                              <p:cond delay="9000"/>
                            </p:stCondLst>
                            <p:childTnLst>
                              <p:par>
                                <p:cTn id="35" presetID="1" presetClass="exit" presetSubtype="0" fill="hold" grpId="0" nodeType="afterEffect">
                                  <p:stCondLst>
                                    <p:cond delay="1000"/>
                                  </p:stCondLst>
                                  <p:childTnLst>
                                    <p:set>
                                      <p:cBhvr>
                                        <p:cTn id="36" dur="1" fill="hold">
                                          <p:stCondLst>
                                            <p:cond delay="0"/>
                                          </p:stCondLst>
                                        </p:cTn>
                                        <p:tgtEl>
                                          <p:spTgt spid="56"/>
                                        </p:tgtEl>
                                        <p:attrNameLst>
                                          <p:attrName>style.visibility</p:attrName>
                                        </p:attrNameLst>
                                      </p:cBhvr>
                                      <p:to>
                                        <p:strVal val="hidden"/>
                                      </p:to>
                                    </p:set>
                                  </p:childTnLst>
                                </p:cTn>
                              </p:par>
                            </p:childTnLst>
                          </p:cTn>
                        </p:par>
                        <p:par>
                          <p:cTn id="37" fill="hold">
                            <p:stCondLst>
                              <p:cond delay="10000"/>
                            </p:stCondLst>
                            <p:childTnLst>
                              <p:par>
                                <p:cTn id="38" presetID="1" presetClass="exit" presetSubtype="0" fill="hold" grpId="0" nodeType="afterEffect">
                                  <p:stCondLst>
                                    <p:cond delay="1000"/>
                                  </p:stCondLst>
                                  <p:childTnLst>
                                    <p:set>
                                      <p:cBhvr>
                                        <p:cTn id="39" dur="1" fill="hold">
                                          <p:stCondLst>
                                            <p:cond delay="0"/>
                                          </p:stCondLst>
                                        </p:cTn>
                                        <p:tgtEl>
                                          <p:spTgt spid="55"/>
                                        </p:tgtEl>
                                        <p:attrNameLst>
                                          <p:attrName>style.visibility</p:attrName>
                                        </p:attrNameLst>
                                      </p:cBhvr>
                                      <p:to>
                                        <p:strVal val="hidden"/>
                                      </p:to>
                                    </p:set>
                                  </p:childTnLst>
                                </p:cTn>
                              </p:par>
                            </p:childTnLst>
                          </p:cTn>
                        </p:par>
                        <p:par>
                          <p:cTn id="40" fill="hold">
                            <p:stCondLst>
                              <p:cond delay="11000"/>
                            </p:stCondLst>
                            <p:childTnLst>
                              <p:par>
                                <p:cTn id="41" presetID="1" presetClass="exit" presetSubtype="0" fill="hold" grpId="0" nodeType="afterEffect">
                                  <p:stCondLst>
                                    <p:cond delay="1000"/>
                                  </p:stCondLst>
                                  <p:childTnLst>
                                    <p:set>
                                      <p:cBhvr>
                                        <p:cTn id="42" dur="1" fill="hold">
                                          <p:stCondLst>
                                            <p:cond delay="0"/>
                                          </p:stCondLst>
                                        </p:cTn>
                                        <p:tgtEl>
                                          <p:spTgt spid="54"/>
                                        </p:tgtEl>
                                        <p:attrNameLst>
                                          <p:attrName>style.visibility</p:attrName>
                                        </p:attrNameLst>
                                      </p:cBhvr>
                                      <p:to>
                                        <p:strVal val="hidden"/>
                                      </p:to>
                                    </p:set>
                                  </p:childTnLst>
                                </p:cTn>
                              </p:par>
                            </p:childTnLst>
                          </p:cTn>
                        </p:par>
                        <p:par>
                          <p:cTn id="43" fill="hold">
                            <p:stCondLst>
                              <p:cond delay="12000"/>
                            </p:stCondLst>
                            <p:childTnLst>
                              <p:par>
                                <p:cTn id="44" presetID="1" presetClass="exit" presetSubtype="0" fill="hold" grpId="0" nodeType="afterEffect">
                                  <p:stCondLst>
                                    <p:cond delay="1000"/>
                                  </p:stCondLst>
                                  <p:childTnLst>
                                    <p:set>
                                      <p:cBhvr>
                                        <p:cTn id="45" dur="1" fill="hold">
                                          <p:stCondLst>
                                            <p:cond delay="0"/>
                                          </p:stCondLst>
                                        </p:cTn>
                                        <p:tgtEl>
                                          <p:spTgt spid="53"/>
                                        </p:tgtEl>
                                        <p:attrNameLst>
                                          <p:attrName>style.visibility</p:attrName>
                                        </p:attrNameLst>
                                      </p:cBhvr>
                                      <p:to>
                                        <p:strVal val="hidden"/>
                                      </p:to>
                                    </p:set>
                                  </p:childTnLst>
                                </p:cTn>
                              </p:par>
                            </p:childTnLst>
                          </p:cTn>
                        </p:par>
                        <p:par>
                          <p:cTn id="46" fill="hold">
                            <p:stCondLst>
                              <p:cond delay="13000"/>
                            </p:stCondLst>
                            <p:childTnLst>
                              <p:par>
                                <p:cTn id="47" presetID="1" presetClass="exit" presetSubtype="0" fill="hold" grpId="0" nodeType="afterEffect">
                                  <p:stCondLst>
                                    <p:cond delay="1000"/>
                                  </p:stCondLst>
                                  <p:childTnLst>
                                    <p:set>
                                      <p:cBhvr>
                                        <p:cTn id="48" dur="1" fill="hold">
                                          <p:stCondLst>
                                            <p:cond delay="0"/>
                                          </p:stCondLst>
                                        </p:cTn>
                                        <p:tgtEl>
                                          <p:spTgt spid="52"/>
                                        </p:tgtEl>
                                        <p:attrNameLst>
                                          <p:attrName>style.visibility</p:attrName>
                                        </p:attrNameLst>
                                      </p:cBhvr>
                                      <p:to>
                                        <p:strVal val="hidden"/>
                                      </p:to>
                                    </p:set>
                                  </p:childTnLst>
                                </p:cTn>
                              </p:par>
                            </p:childTnLst>
                          </p:cTn>
                        </p:par>
                        <p:par>
                          <p:cTn id="49" fill="hold">
                            <p:stCondLst>
                              <p:cond delay="14000"/>
                            </p:stCondLst>
                            <p:childTnLst>
                              <p:par>
                                <p:cTn id="50" presetID="1" presetClass="exit" presetSubtype="0" fill="hold" grpId="0" nodeType="afterEffect">
                                  <p:stCondLst>
                                    <p:cond delay="1000"/>
                                  </p:stCondLst>
                                  <p:childTnLst>
                                    <p:set>
                                      <p:cBhvr>
                                        <p:cTn id="51" dur="1" fill="hold">
                                          <p:stCondLst>
                                            <p:cond delay="0"/>
                                          </p:stCondLst>
                                        </p:cTn>
                                        <p:tgtEl>
                                          <p:spTgt spid="51"/>
                                        </p:tgtEl>
                                        <p:attrNameLst>
                                          <p:attrName>style.visibility</p:attrName>
                                        </p:attrNameLst>
                                      </p:cBhvr>
                                      <p:to>
                                        <p:strVal val="hidden"/>
                                      </p:to>
                                    </p:set>
                                  </p:childTnLst>
                                </p:cTn>
                              </p:par>
                            </p:childTnLst>
                          </p:cTn>
                        </p:par>
                        <p:par>
                          <p:cTn id="52" fill="hold">
                            <p:stCondLst>
                              <p:cond delay="15000"/>
                            </p:stCondLst>
                            <p:childTnLst>
                              <p:par>
                                <p:cTn id="53" presetID="1" presetClass="exit" presetSubtype="0" fill="hold" grpId="0" nodeType="afterEffect">
                                  <p:stCondLst>
                                    <p:cond delay="1000"/>
                                  </p:stCondLst>
                                  <p:childTnLst>
                                    <p:set>
                                      <p:cBhvr>
                                        <p:cTn id="54" dur="1" fill="hold">
                                          <p:stCondLst>
                                            <p:cond delay="0"/>
                                          </p:stCondLst>
                                        </p:cTn>
                                        <p:tgtEl>
                                          <p:spTgt spid="50"/>
                                        </p:tgtEl>
                                        <p:attrNameLst>
                                          <p:attrName>style.visibility</p:attrName>
                                        </p:attrNameLst>
                                      </p:cBhvr>
                                      <p:to>
                                        <p:strVal val="hidden"/>
                                      </p:to>
                                    </p:set>
                                  </p:childTnLst>
                                </p:cTn>
                              </p:par>
                            </p:childTnLst>
                          </p:cTn>
                        </p:par>
                        <p:par>
                          <p:cTn id="55" fill="hold">
                            <p:stCondLst>
                              <p:cond delay="16000"/>
                            </p:stCondLst>
                            <p:childTnLst>
                              <p:par>
                                <p:cTn id="56" presetID="1" presetClass="exit" presetSubtype="0" fill="hold" grpId="0" nodeType="afterEffect">
                                  <p:stCondLst>
                                    <p:cond delay="1000"/>
                                  </p:stCondLst>
                                  <p:childTnLst>
                                    <p:set>
                                      <p:cBhvr>
                                        <p:cTn id="57" dur="1" fill="hold">
                                          <p:stCondLst>
                                            <p:cond delay="0"/>
                                          </p:stCondLst>
                                        </p:cTn>
                                        <p:tgtEl>
                                          <p:spTgt spid="49"/>
                                        </p:tgtEl>
                                        <p:attrNameLst>
                                          <p:attrName>style.visibility</p:attrName>
                                        </p:attrNameLst>
                                      </p:cBhvr>
                                      <p:to>
                                        <p:strVal val="hidden"/>
                                      </p:to>
                                    </p:set>
                                  </p:childTnLst>
                                </p:cTn>
                              </p:par>
                            </p:childTnLst>
                          </p:cTn>
                        </p:par>
                        <p:par>
                          <p:cTn id="58" fill="hold">
                            <p:stCondLst>
                              <p:cond delay="17000"/>
                            </p:stCondLst>
                            <p:childTnLst>
                              <p:par>
                                <p:cTn id="59" presetID="1" presetClass="exit" presetSubtype="0" fill="hold" grpId="0" nodeType="afterEffect">
                                  <p:stCondLst>
                                    <p:cond delay="1000"/>
                                  </p:stCondLst>
                                  <p:childTnLst>
                                    <p:set>
                                      <p:cBhvr>
                                        <p:cTn id="60" dur="1" fill="hold">
                                          <p:stCondLst>
                                            <p:cond delay="0"/>
                                          </p:stCondLst>
                                        </p:cTn>
                                        <p:tgtEl>
                                          <p:spTgt spid="48"/>
                                        </p:tgtEl>
                                        <p:attrNameLst>
                                          <p:attrName>style.visibility</p:attrName>
                                        </p:attrNameLst>
                                      </p:cBhvr>
                                      <p:to>
                                        <p:strVal val="hidden"/>
                                      </p:to>
                                    </p:set>
                                  </p:childTnLst>
                                </p:cTn>
                              </p:par>
                            </p:childTnLst>
                          </p:cTn>
                        </p:par>
                        <p:par>
                          <p:cTn id="61" fill="hold">
                            <p:stCondLst>
                              <p:cond delay="18000"/>
                            </p:stCondLst>
                            <p:childTnLst>
                              <p:par>
                                <p:cTn id="62" presetID="1" presetClass="exit" presetSubtype="0" fill="hold" grpId="0" nodeType="afterEffect">
                                  <p:stCondLst>
                                    <p:cond delay="1000"/>
                                  </p:stCondLst>
                                  <p:childTnLst>
                                    <p:set>
                                      <p:cBhvr>
                                        <p:cTn id="63" dur="1" fill="hold">
                                          <p:stCondLst>
                                            <p:cond delay="0"/>
                                          </p:stCondLst>
                                        </p:cTn>
                                        <p:tgtEl>
                                          <p:spTgt spid="47"/>
                                        </p:tgtEl>
                                        <p:attrNameLst>
                                          <p:attrName>style.visibility</p:attrName>
                                        </p:attrNameLst>
                                      </p:cBhvr>
                                      <p:to>
                                        <p:strVal val="hidden"/>
                                      </p:to>
                                    </p:set>
                                  </p:childTnLst>
                                </p:cTn>
                              </p:par>
                            </p:childTnLst>
                          </p:cTn>
                        </p:par>
                        <p:par>
                          <p:cTn id="64" fill="hold">
                            <p:stCondLst>
                              <p:cond delay="19000"/>
                            </p:stCondLst>
                            <p:childTnLst>
                              <p:par>
                                <p:cTn id="65" presetID="1" presetClass="exit" presetSubtype="0" fill="hold" grpId="0" nodeType="afterEffect">
                                  <p:stCondLst>
                                    <p:cond delay="1000"/>
                                  </p:stCondLst>
                                  <p:childTnLst>
                                    <p:set>
                                      <p:cBhvr>
                                        <p:cTn id="66" dur="1" fill="hold">
                                          <p:stCondLst>
                                            <p:cond delay="0"/>
                                          </p:stCondLst>
                                        </p:cTn>
                                        <p:tgtEl>
                                          <p:spTgt spid="46"/>
                                        </p:tgtEl>
                                        <p:attrNameLst>
                                          <p:attrName>style.visibility</p:attrName>
                                        </p:attrNameLst>
                                      </p:cBhvr>
                                      <p:to>
                                        <p:strVal val="hidden"/>
                                      </p:to>
                                    </p:set>
                                  </p:childTnLst>
                                </p:cTn>
                              </p:par>
                            </p:childTnLst>
                          </p:cTn>
                        </p:par>
                        <p:par>
                          <p:cTn id="67" fill="hold">
                            <p:stCondLst>
                              <p:cond delay="20000"/>
                            </p:stCondLst>
                            <p:childTnLst>
                              <p:par>
                                <p:cTn id="68" presetID="1" presetClass="exit" presetSubtype="0" fill="hold" grpId="0" nodeType="afterEffect">
                                  <p:stCondLst>
                                    <p:cond delay="1000"/>
                                  </p:stCondLst>
                                  <p:childTnLst>
                                    <p:set>
                                      <p:cBhvr>
                                        <p:cTn id="69" dur="1" fill="hold">
                                          <p:stCondLst>
                                            <p:cond delay="0"/>
                                          </p:stCondLst>
                                        </p:cTn>
                                        <p:tgtEl>
                                          <p:spTgt spid="45"/>
                                        </p:tgtEl>
                                        <p:attrNameLst>
                                          <p:attrName>style.visibility</p:attrName>
                                        </p:attrNameLst>
                                      </p:cBhvr>
                                      <p:to>
                                        <p:strVal val="hidden"/>
                                      </p:to>
                                    </p:set>
                                  </p:childTnLst>
                                </p:cTn>
                              </p:par>
                            </p:childTnLst>
                          </p:cTn>
                        </p:par>
                        <p:par>
                          <p:cTn id="70" fill="hold">
                            <p:stCondLst>
                              <p:cond delay="21000"/>
                            </p:stCondLst>
                            <p:childTnLst>
                              <p:par>
                                <p:cTn id="71" presetID="1" presetClass="exit" presetSubtype="0" fill="hold" grpId="0" nodeType="afterEffect">
                                  <p:stCondLst>
                                    <p:cond delay="1000"/>
                                  </p:stCondLst>
                                  <p:childTnLst>
                                    <p:set>
                                      <p:cBhvr>
                                        <p:cTn id="72" dur="1" fill="hold">
                                          <p:stCondLst>
                                            <p:cond delay="0"/>
                                          </p:stCondLst>
                                        </p:cTn>
                                        <p:tgtEl>
                                          <p:spTgt spid="44"/>
                                        </p:tgtEl>
                                        <p:attrNameLst>
                                          <p:attrName>style.visibility</p:attrName>
                                        </p:attrNameLst>
                                      </p:cBhvr>
                                      <p:to>
                                        <p:strVal val="hidden"/>
                                      </p:to>
                                    </p:set>
                                  </p:childTnLst>
                                </p:cTn>
                              </p:par>
                            </p:childTnLst>
                          </p:cTn>
                        </p:par>
                        <p:par>
                          <p:cTn id="73" fill="hold">
                            <p:stCondLst>
                              <p:cond delay="22000"/>
                            </p:stCondLst>
                            <p:childTnLst>
                              <p:par>
                                <p:cTn id="74" presetID="1" presetClass="exit" presetSubtype="0" fill="hold" grpId="0" nodeType="afterEffect">
                                  <p:stCondLst>
                                    <p:cond delay="1000"/>
                                  </p:stCondLst>
                                  <p:childTnLst>
                                    <p:set>
                                      <p:cBhvr>
                                        <p:cTn id="75" dur="1" fill="hold">
                                          <p:stCondLst>
                                            <p:cond delay="0"/>
                                          </p:stCondLst>
                                        </p:cTn>
                                        <p:tgtEl>
                                          <p:spTgt spid="43"/>
                                        </p:tgtEl>
                                        <p:attrNameLst>
                                          <p:attrName>style.visibility</p:attrName>
                                        </p:attrNameLst>
                                      </p:cBhvr>
                                      <p:to>
                                        <p:strVal val="hidden"/>
                                      </p:to>
                                    </p:set>
                                  </p:childTnLst>
                                </p:cTn>
                              </p:par>
                            </p:childTnLst>
                          </p:cTn>
                        </p:par>
                        <p:par>
                          <p:cTn id="76" fill="hold">
                            <p:stCondLst>
                              <p:cond delay="23000"/>
                            </p:stCondLst>
                            <p:childTnLst>
                              <p:par>
                                <p:cTn id="77" presetID="1" presetClass="exit" presetSubtype="0" fill="hold" grpId="0" nodeType="afterEffect">
                                  <p:stCondLst>
                                    <p:cond delay="1000"/>
                                  </p:stCondLst>
                                  <p:childTnLst>
                                    <p:set>
                                      <p:cBhvr>
                                        <p:cTn id="78" dur="1" fill="hold">
                                          <p:stCondLst>
                                            <p:cond delay="0"/>
                                          </p:stCondLst>
                                        </p:cTn>
                                        <p:tgtEl>
                                          <p:spTgt spid="42"/>
                                        </p:tgtEl>
                                        <p:attrNameLst>
                                          <p:attrName>style.visibility</p:attrName>
                                        </p:attrNameLst>
                                      </p:cBhvr>
                                      <p:to>
                                        <p:strVal val="hidden"/>
                                      </p:to>
                                    </p:set>
                                  </p:childTnLst>
                                </p:cTn>
                              </p:par>
                            </p:childTnLst>
                          </p:cTn>
                        </p:par>
                        <p:par>
                          <p:cTn id="79" fill="hold">
                            <p:stCondLst>
                              <p:cond delay="24000"/>
                            </p:stCondLst>
                            <p:childTnLst>
                              <p:par>
                                <p:cTn id="80" presetID="1" presetClass="exit" presetSubtype="0" fill="hold" grpId="0" nodeType="afterEffect">
                                  <p:stCondLst>
                                    <p:cond delay="1000"/>
                                  </p:stCondLst>
                                  <p:childTnLst>
                                    <p:set>
                                      <p:cBhvr>
                                        <p:cTn id="81" dur="1" fill="hold">
                                          <p:stCondLst>
                                            <p:cond delay="0"/>
                                          </p:stCondLst>
                                        </p:cTn>
                                        <p:tgtEl>
                                          <p:spTgt spid="41"/>
                                        </p:tgtEl>
                                        <p:attrNameLst>
                                          <p:attrName>style.visibility</p:attrName>
                                        </p:attrNameLst>
                                      </p:cBhvr>
                                      <p:to>
                                        <p:strVal val="hidden"/>
                                      </p:to>
                                    </p:set>
                                  </p:childTnLst>
                                </p:cTn>
                              </p:par>
                            </p:childTnLst>
                          </p:cTn>
                        </p:par>
                        <p:par>
                          <p:cTn id="82" fill="hold">
                            <p:stCondLst>
                              <p:cond delay="25000"/>
                            </p:stCondLst>
                            <p:childTnLst>
                              <p:par>
                                <p:cTn id="83" presetID="1" presetClass="exit" presetSubtype="0" fill="hold" grpId="0" nodeType="afterEffect">
                                  <p:stCondLst>
                                    <p:cond delay="1000"/>
                                  </p:stCondLst>
                                  <p:childTnLst>
                                    <p:set>
                                      <p:cBhvr>
                                        <p:cTn id="84" dur="1" fill="hold">
                                          <p:stCondLst>
                                            <p:cond delay="0"/>
                                          </p:stCondLst>
                                        </p:cTn>
                                        <p:tgtEl>
                                          <p:spTgt spid="40"/>
                                        </p:tgtEl>
                                        <p:attrNameLst>
                                          <p:attrName>style.visibility</p:attrName>
                                        </p:attrNameLst>
                                      </p:cBhvr>
                                      <p:to>
                                        <p:strVal val="hidden"/>
                                      </p:to>
                                    </p:set>
                                  </p:childTnLst>
                                </p:cTn>
                              </p:par>
                            </p:childTnLst>
                          </p:cTn>
                        </p:par>
                        <p:par>
                          <p:cTn id="85" fill="hold">
                            <p:stCondLst>
                              <p:cond delay="26000"/>
                            </p:stCondLst>
                            <p:childTnLst>
                              <p:par>
                                <p:cTn id="86" presetID="1" presetClass="exit" presetSubtype="0" fill="hold" grpId="0" nodeType="afterEffect">
                                  <p:stCondLst>
                                    <p:cond delay="1000"/>
                                  </p:stCondLst>
                                  <p:childTnLst>
                                    <p:set>
                                      <p:cBhvr>
                                        <p:cTn id="87" dur="1" fill="hold">
                                          <p:stCondLst>
                                            <p:cond delay="0"/>
                                          </p:stCondLst>
                                        </p:cTn>
                                        <p:tgtEl>
                                          <p:spTgt spid="39"/>
                                        </p:tgtEl>
                                        <p:attrNameLst>
                                          <p:attrName>style.visibility</p:attrName>
                                        </p:attrNameLst>
                                      </p:cBhvr>
                                      <p:to>
                                        <p:strVal val="hidden"/>
                                      </p:to>
                                    </p:set>
                                  </p:childTnLst>
                                </p:cTn>
                              </p:par>
                            </p:childTnLst>
                          </p:cTn>
                        </p:par>
                        <p:par>
                          <p:cTn id="88" fill="hold">
                            <p:stCondLst>
                              <p:cond delay="27000"/>
                            </p:stCondLst>
                            <p:childTnLst>
                              <p:par>
                                <p:cTn id="89" presetID="1" presetClass="exit" presetSubtype="0" fill="hold" grpId="0" nodeType="afterEffect">
                                  <p:stCondLst>
                                    <p:cond delay="1000"/>
                                  </p:stCondLst>
                                  <p:childTnLst>
                                    <p:set>
                                      <p:cBhvr>
                                        <p:cTn id="90" dur="1" fill="hold">
                                          <p:stCondLst>
                                            <p:cond delay="0"/>
                                          </p:stCondLst>
                                        </p:cTn>
                                        <p:tgtEl>
                                          <p:spTgt spid="38"/>
                                        </p:tgtEl>
                                        <p:attrNameLst>
                                          <p:attrName>style.visibility</p:attrName>
                                        </p:attrNameLst>
                                      </p:cBhvr>
                                      <p:to>
                                        <p:strVal val="hidden"/>
                                      </p:to>
                                    </p:set>
                                  </p:childTnLst>
                                </p:cTn>
                              </p:par>
                            </p:childTnLst>
                          </p:cTn>
                        </p:par>
                        <p:par>
                          <p:cTn id="91" fill="hold">
                            <p:stCondLst>
                              <p:cond delay="28000"/>
                            </p:stCondLst>
                            <p:childTnLst>
                              <p:par>
                                <p:cTn id="92" presetID="1" presetClass="exit" presetSubtype="0" fill="hold" grpId="0" nodeType="afterEffect">
                                  <p:stCondLst>
                                    <p:cond delay="1000"/>
                                  </p:stCondLst>
                                  <p:childTnLst>
                                    <p:set>
                                      <p:cBhvr>
                                        <p:cTn id="93" dur="1" fill="hold">
                                          <p:stCondLst>
                                            <p:cond delay="0"/>
                                          </p:stCondLst>
                                        </p:cTn>
                                        <p:tgtEl>
                                          <p:spTgt spid="37"/>
                                        </p:tgtEl>
                                        <p:attrNameLst>
                                          <p:attrName>style.visibility</p:attrName>
                                        </p:attrNameLst>
                                      </p:cBhvr>
                                      <p:to>
                                        <p:strVal val="hidden"/>
                                      </p:to>
                                    </p:set>
                                  </p:childTnLst>
                                </p:cTn>
                              </p:par>
                            </p:childTnLst>
                          </p:cTn>
                        </p:par>
                        <p:par>
                          <p:cTn id="94" fill="hold">
                            <p:stCondLst>
                              <p:cond delay="29000"/>
                            </p:stCondLst>
                            <p:childTnLst>
                              <p:par>
                                <p:cTn id="95" presetID="1" presetClass="exit" presetSubtype="0" fill="hold" grpId="0" nodeType="afterEffect">
                                  <p:stCondLst>
                                    <p:cond delay="1000"/>
                                  </p:stCondLst>
                                  <p:childTnLst>
                                    <p:set>
                                      <p:cBhvr>
                                        <p:cTn id="96" dur="1" fill="hold">
                                          <p:stCondLst>
                                            <p:cond delay="0"/>
                                          </p:stCondLst>
                                        </p:cTn>
                                        <p:tgtEl>
                                          <p:spTgt spid="36"/>
                                        </p:tgtEl>
                                        <p:attrNameLst>
                                          <p:attrName>style.visibility</p:attrName>
                                        </p:attrNameLst>
                                      </p:cBhvr>
                                      <p:to>
                                        <p:strVal val="hidden"/>
                                      </p:to>
                                    </p:set>
                                  </p:childTnLst>
                                </p:cTn>
                              </p:par>
                            </p:childTnLst>
                          </p:cTn>
                        </p:par>
                        <p:par>
                          <p:cTn id="97" fill="hold">
                            <p:stCondLst>
                              <p:cond delay="30000"/>
                            </p:stCondLst>
                            <p:childTnLst>
                              <p:par>
                                <p:cTn id="98" presetID="1" presetClass="exit" presetSubtype="0" fill="hold" grpId="0" nodeType="afterEffect">
                                  <p:stCondLst>
                                    <p:cond delay="1000"/>
                                  </p:stCondLst>
                                  <p:childTnLst>
                                    <p:set>
                                      <p:cBhvr>
                                        <p:cTn id="99" dur="1" fill="hold">
                                          <p:stCondLst>
                                            <p:cond delay="0"/>
                                          </p:stCondLst>
                                        </p:cTn>
                                        <p:tgtEl>
                                          <p:spTgt spid="35"/>
                                        </p:tgtEl>
                                        <p:attrNameLst>
                                          <p:attrName>style.visibility</p:attrName>
                                        </p:attrNameLst>
                                      </p:cBhvr>
                                      <p:to>
                                        <p:strVal val="hidden"/>
                                      </p:to>
                                    </p:set>
                                  </p:childTnLst>
                                </p:cTn>
                              </p:par>
                            </p:childTnLst>
                          </p:cTn>
                        </p:par>
                        <p:par>
                          <p:cTn id="100" fill="hold">
                            <p:stCondLst>
                              <p:cond delay="31000"/>
                            </p:stCondLst>
                            <p:childTnLst>
                              <p:par>
                                <p:cTn id="101" presetID="1" presetClass="exit" presetSubtype="0" fill="hold" grpId="0" nodeType="afterEffect">
                                  <p:stCondLst>
                                    <p:cond delay="1000"/>
                                  </p:stCondLst>
                                  <p:childTnLst>
                                    <p:set>
                                      <p:cBhvr>
                                        <p:cTn id="102" dur="1" fill="hold">
                                          <p:stCondLst>
                                            <p:cond delay="0"/>
                                          </p:stCondLst>
                                        </p:cTn>
                                        <p:tgtEl>
                                          <p:spTgt spid="34"/>
                                        </p:tgtEl>
                                        <p:attrNameLst>
                                          <p:attrName>style.visibility</p:attrName>
                                        </p:attrNameLst>
                                      </p:cBhvr>
                                      <p:to>
                                        <p:strVal val="hidden"/>
                                      </p:to>
                                    </p:set>
                                  </p:childTnLst>
                                </p:cTn>
                              </p:par>
                            </p:childTnLst>
                          </p:cTn>
                        </p:par>
                        <p:par>
                          <p:cTn id="103" fill="hold">
                            <p:stCondLst>
                              <p:cond delay="32000"/>
                            </p:stCondLst>
                            <p:childTnLst>
                              <p:par>
                                <p:cTn id="104" presetID="1" presetClass="exit" presetSubtype="0" fill="hold" grpId="0" nodeType="afterEffect">
                                  <p:stCondLst>
                                    <p:cond delay="1000"/>
                                  </p:stCondLst>
                                  <p:childTnLst>
                                    <p:set>
                                      <p:cBhvr>
                                        <p:cTn id="105" dur="1" fill="hold">
                                          <p:stCondLst>
                                            <p:cond delay="0"/>
                                          </p:stCondLst>
                                        </p:cTn>
                                        <p:tgtEl>
                                          <p:spTgt spid="33"/>
                                        </p:tgtEl>
                                        <p:attrNameLst>
                                          <p:attrName>style.visibility</p:attrName>
                                        </p:attrNameLst>
                                      </p:cBhvr>
                                      <p:to>
                                        <p:strVal val="hidden"/>
                                      </p:to>
                                    </p:set>
                                  </p:childTnLst>
                                </p:cTn>
                              </p:par>
                            </p:childTnLst>
                          </p:cTn>
                        </p:par>
                        <p:par>
                          <p:cTn id="106" fill="hold">
                            <p:stCondLst>
                              <p:cond delay="33000"/>
                            </p:stCondLst>
                            <p:childTnLst>
                              <p:par>
                                <p:cTn id="107" presetID="1" presetClass="exit" presetSubtype="0" fill="hold" grpId="0" nodeType="afterEffect">
                                  <p:stCondLst>
                                    <p:cond delay="1000"/>
                                  </p:stCondLst>
                                  <p:childTnLst>
                                    <p:set>
                                      <p:cBhvr>
                                        <p:cTn id="108" dur="1" fill="hold">
                                          <p:stCondLst>
                                            <p:cond delay="0"/>
                                          </p:stCondLst>
                                        </p:cTn>
                                        <p:tgtEl>
                                          <p:spTgt spid="32"/>
                                        </p:tgtEl>
                                        <p:attrNameLst>
                                          <p:attrName>style.visibility</p:attrName>
                                        </p:attrNameLst>
                                      </p:cBhvr>
                                      <p:to>
                                        <p:strVal val="hidden"/>
                                      </p:to>
                                    </p:set>
                                  </p:childTnLst>
                                </p:cTn>
                              </p:par>
                            </p:childTnLst>
                          </p:cTn>
                        </p:par>
                        <p:par>
                          <p:cTn id="109" fill="hold">
                            <p:stCondLst>
                              <p:cond delay="34000"/>
                            </p:stCondLst>
                            <p:childTnLst>
                              <p:par>
                                <p:cTn id="110" presetID="1" presetClass="exit" presetSubtype="0" fill="hold" grpId="0" nodeType="afterEffect">
                                  <p:stCondLst>
                                    <p:cond delay="1000"/>
                                  </p:stCondLst>
                                  <p:childTnLst>
                                    <p:set>
                                      <p:cBhvr>
                                        <p:cTn id="111" dur="1" fill="hold">
                                          <p:stCondLst>
                                            <p:cond delay="0"/>
                                          </p:stCondLst>
                                        </p:cTn>
                                        <p:tgtEl>
                                          <p:spTgt spid="31"/>
                                        </p:tgtEl>
                                        <p:attrNameLst>
                                          <p:attrName>style.visibility</p:attrName>
                                        </p:attrNameLst>
                                      </p:cBhvr>
                                      <p:to>
                                        <p:strVal val="hidden"/>
                                      </p:to>
                                    </p:set>
                                  </p:childTnLst>
                                </p:cTn>
                              </p:par>
                            </p:childTnLst>
                          </p:cTn>
                        </p:par>
                        <p:par>
                          <p:cTn id="112" fill="hold">
                            <p:stCondLst>
                              <p:cond delay="35000"/>
                            </p:stCondLst>
                            <p:childTnLst>
                              <p:par>
                                <p:cTn id="113" presetID="1" presetClass="exit" presetSubtype="0" fill="hold" grpId="0" nodeType="afterEffect">
                                  <p:stCondLst>
                                    <p:cond delay="1000"/>
                                  </p:stCondLst>
                                  <p:childTnLst>
                                    <p:set>
                                      <p:cBhvr>
                                        <p:cTn id="114" dur="1" fill="hold">
                                          <p:stCondLst>
                                            <p:cond delay="0"/>
                                          </p:stCondLst>
                                        </p:cTn>
                                        <p:tgtEl>
                                          <p:spTgt spid="30"/>
                                        </p:tgtEl>
                                        <p:attrNameLst>
                                          <p:attrName>style.visibility</p:attrName>
                                        </p:attrNameLst>
                                      </p:cBhvr>
                                      <p:to>
                                        <p:strVal val="hidden"/>
                                      </p:to>
                                    </p:set>
                                  </p:childTnLst>
                                </p:cTn>
                              </p:par>
                            </p:childTnLst>
                          </p:cTn>
                        </p:par>
                        <p:par>
                          <p:cTn id="115" fill="hold">
                            <p:stCondLst>
                              <p:cond delay="36000"/>
                            </p:stCondLst>
                            <p:childTnLst>
                              <p:par>
                                <p:cTn id="116" presetID="1" presetClass="exit" presetSubtype="0" fill="hold" grpId="0" nodeType="afterEffect">
                                  <p:stCondLst>
                                    <p:cond delay="1000"/>
                                  </p:stCondLst>
                                  <p:childTnLst>
                                    <p:set>
                                      <p:cBhvr>
                                        <p:cTn id="117" dur="1" fill="hold">
                                          <p:stCondLst>
                                            <p:cond delay="0"/>
                                          </p:stCondLst>
                                        </p:cTn>
                                        <p:tgtEl>
                                          <p:spTgt spid="29"/>
                                        </p:tgtEl>
                                        <p:attrNameLst>
                                          <p:attrName>style.visibility</p:attrName>
                                        </p:attrNameLst>
                                      </p:cBhvr>
                                      <p:to>
                                        <p:strVal val="hidden"/>
                                      </p:to>
                                    </p:set>
                                  </p:childTnLst>
                                </p:cTn>
                              </p:par>
                            </p:childTnLst>
                          </p:cTn>
                        </p:par>
                        <p:par>
                          <p:cTn id="118" fill="hold">
                            <p:stCondLst>
                              <p:cond delay="37000"/>
                            </p:stCondLst>
                            <p:childTnLst>
                              <p:par>
                                <p:cTn id="119" presetID="1" presetClass="exit" presetSubtype="0" fill="hold" grpId="0" nodeType="afterEffect">
                                  <p:stCondLst>
                                    <p:cond delay="1000"/>
                                  </p:stCondLst>
                                  <p:childTnLst>
                                    <p:set>
                                      <p:cBhvr>
                                        <p:cTn id="120" dur="1" fill="hold">
                                          <p:stCondLst>
                                            <p:cond delay="0"/>
                                          </p:stCondLst>
                                        </p:cTn>
                                        <p:tgtEl>
                                          <p:spTgt spid="28"/>
                                        </p:tgtEl>
                                        <p:attrNameLst>
                                          <p:attrName>style.visibility</p:attrName>
                                        </p:attrNameLst>
                                      </p:cBhvr>
                                      <p:to>
                                        <p:strVal val="hidden"/>
                                      </p:to>
                                    </p:set>
                                  </p:childTnLst>
                                </p:cTn>
                              </p:par>
                            </p:childTnLst>
                          </p:cTn>
                        </p:par>
                        <p:par>
                          <p:cTn id="121" fill="hold">
                            <p:stCondLst>
                              <p:cond delay="38000"/>
                            </p:stCondLst>
                            <p:childTnLst>
                              <p:par>
                                <p:cTn id="122" presetID="1" presetClass="exit" presetSubtype="0" fill="hold" grpId="0" nodeType="afterEffect">
                                  <p:stCondLst>
                                    <p:cond delay="1000"/>
                                  </p:stCondLst>
                                  <p:childTnLst>
                                    <p:set>
                                      <p:cBhvr>
                                        <p:cTn id="123" dur="1" fill="hold">
                                          <p:stCondLst>
                                            <p:cond delay="0"/>
                                          </p:stCondLst>
                                        </p:cTn>
                                        <p:tgtEl>
                                          <p:spTgt spid="27"/>
                                        </p:tgtEl>
                                        <p:attrNameLst>
                                          <p:attrName>style.visibility</p:attrName>
                                        </p:attrNameLst>
                                      </p:cBhvr>
                                      <p:to>
                                        <p:strVal val="hidden"/>
                                      </p:to>
                                    </p:set>
                                  </p:childTnLst>
                                </p:cTn>
                              </p:par>
                            </p:childTnLst>
                          </p:cTn>
                        </p:par>
                        <p:par>
                          <p:cTn id="124" fill="hold">
                            <p:stCondLst>
                              <p:cond delay="39000"/>
                            </p:stCondLst>
                            <p:childTnLst>
                              <p:par>
                                <p:cTn id="125" presetID="1" presetClass="exit" presetSubtype="0" fill="hold" grpId="0" nodeType="afterEffect">
                                  <p:stCondLst>
                                    <p:cond delay="1000"/>
                                  </p:stCondLst>
                                  <p:childTnLst>
                                    <p:set>
                                      <p:cBhvr>
                                        <p:cTn id="126" dur="1" fill="hold">
                                          <p:stCondLst>
                                            <p:cond delay="0"/>
                                          </p:stCondLst>
                                        </p:cTn>
                                        <p:tgtEl>
                                          <p:spTgt spid="26"/>
                                        </p:tgtEl>
                                        <p:attrNameLst>
                                          <p:attrName>style.visibility</p:attrName>
                                        </p:attrNameLst>
                                      </p:cBhvr>
                                      <p:to>
                                        <p:strVal val="hidden"/>
                                      </p:to>
                                    </p:set>
                                  </p:childTnLst>
                                </p:cTn>
                              </p:par>
                            </p:childTnLst>
                          </p:cTn>
                        </p:par>
                        <p:par>
                          <p:cTn id="127" fill="hold">
                            <p:stCondLst>
                              <p:cond delay="40000"/>
                            </p:stCondLst>
                            <p:childTnLst>
                              <p:par>
                                <p:cTn id="128" presetID="1" presetClass="exit" presetSubtype="0" fill="hold" grpId="0" nodeType="afterEffect">
                                  <p:stCondLst>
                                    <p:cond delay="1000"/>
                                  </p:stCondLst>
                                  <p:childTnLst>
                                    <p:set>
                                      <p:cBhvr>
                                        <p:cTn id="129" dur="1" fill="hold">
                                          <p:stCondLst>
                                            <p:cond delay="0"/>
                                          </p:stCondLst>
                                        </p:cTn>
                                        <p:tgtEl>
                                          <p:spTgt spid="25"/>
                                        </p:tgtEl>
                                        <p:attrNameLst>
                                          <p:attrName>style.visibility</p:attrName>
                                        </p:attrNameLst>
                                      </p:cBhvr>
                                      <p:to>
                                        <p:strVal val="hidden"/>
                                      </p:to>
                                    </p:set>
                                  </p:childTnLst>
                                </p:cTn>
                              </p:par>
                            </p:childTnLst>
                          </p:cTn>
                        </p:par>
                        <p:par>
                          <p:cTn id="130" fill="hold">
                            <p:stCondLst>
                              <p:cond delay="41000"/>
                            </p:stCondLst>
                            <p:childTnLst>
                              <p:par>
                                <p:cTn id="131" presetID="1" presetClass="exit" presetSubtype="0" fill="hold" grpId="0" nodeType="afterEffect">
                                  <p:stCondLst>
                                    <p:cond delay="1000"/>
                                  </p:stCondLst>
                                  <p:childTnLst>
                                    <p:set>
                                      <p:cBhvr>
                                        <p:cTn id="132" dur="1" fill="hold">
                                          <p:stCondLst>
                                            <p:cond delay="0"/>
                                          </p:stCondLst>
                                        </p:cTn>
                                        <p:tgtEl>
                                          <p:spTgt spid="24"/>
                                        </p:tgtEl>
                                        <p:attrNameLst>
                                          <p:attrName>style.visibility</p:attrName>
                                        </p:attrNameLst>
                                      </p:cBhvr>
                                      <p:to>
                                        <p:strVal val="hidden"/>
                                      </p:to>
                                    </p:set>
                                  </p:childTnLst>
                                </p:cTn>
                              </p:par>
                            </p:childTnLst>
                          </p:cTn>
                        </p:par>
                        <p:par>
                          <p:cTn id="133" fill="hold">
                            <p:stCondLst>
                              <p:cond delay="42000"/>
                            </p:stCondLst>
                            <p:childTnLst>
                              <p:par>
                                <p:cTn id="134" presetID="1" presetClass="exit" presetSubtype="0" fill="hold" grpId="0" nodeType="afterEffect">
                                  <p:stCondLst>
                                    <p:cond delay="1000"/>
                                  </p:stCondLst>
                                  <p:childTnLst>
                                    <p:set>
                                      <p:cBhvr>
                                        <p:cTn id="135" dur="1" fill="hold">
                                          <p:stCondLst>
                                            <p:cond delay="0"/>
                                          </p:stCondLst>
                                        </p:cTn>
                                        <p:tgtEl>
                                          <p:spTgt spid="23"/>
                                        </p:tgtEl>
                                        <p:attrNameLst>
                                          <p:attrName>style.visibility</p:attrName>
                                        </p:attrNameLst>
                                      </p:cBhvr>
                                      <p:to>
                                        <p:strVal val="hidden"/>
                                      </p:to>
                                    </p:set>
                                  </p:childTnLst>
                                </p:cTn>
                              </p:par>
                            </p:childTnLst>
                          </p:cTn>
                        </p:par>
                        <p:par>
                          <p:cTn id="136" fill="hold">
                            <p:stCondLst>
                              <p:cond delay="43000"/>
                            </p:stCondLst>
                            <p:childTnLst>
                              <p:par>
                                <p:cTn id="137" presetID="1" presetClass="exit" presetSubtype="0" fill="hold" grpId="0" nodeType="afterEffect">
                                  <p:stCondLst>
                                    <p:cond delay="1000"/>
                                  </p:stCondLst>
                                  <p:childTnLst>
                                    <p:set>
                                      <p:cBhvr>
                                        <p:cTn id="138" dur="1" fill="hold">
                                          <p:stCondLst>
                                            <p:cond delay="0"/>
                                          </p:stCondLst>
                                        </p:cTn>
                                        <p:tgtEl>
                                          <p:spTgt spid="22"/>
                                        </p:tgtEl>
                                        <p:attrNameLst>
                                          <p:attrName>style.visibility</p:attrName>
                                        </p:attrNameLst>
                                      </p:cBhvr>
                                      <p:to>
                                        <p:strVal val="hidden"/>
                                      </p:to>
                                    </p:set>
                                  </p:childTnLst>
                                </p:cTn>
                              </p:par>
                            </p:childTnLst>
                          </p:cTn>
                        </p:par>
                        <p:par>
                          <p:cTn id="139" fill="hold">
                            <p:stCondLst>
                              <p:cond delay="44000"/>
                            </p:stCondLst>
                            <p:childTnLst>
                              <p:par>
                                <p:cTn id="140" presetID="1" presetClass="exit" presetSubtype="0" fill="hold" grpId="0" nodeType="afterEffect">
                                  <p:stCondLst>
                                    <p:cond delay="1000"/>
                                  </p:stCondLst>
                                  <p:childTnLst>
                                    <p:set>
                                      <p:cBhvr>
                                        <p:cTn id="141" dur="1" fill="hold">
                                          <p:stCondLst>
                                            <p:cond delay="0"/>
                                          </p:stCondLst>
                                        </p:cTn>
                                        <p:tgtEl>
                                          <p:spTgt spid="21"/>
                                        </p:tgtEl>
                                        <p:attrNameLst>
                                          <p:attrName>style.visibility</p:attrName>
                                        </p:attrNameLst>
                                      </p:cBhvr>
                                      <p:to>
                                        <p:strVal val="hidden"/>
                                      </p:to>
                                    </p:set>
                                  </p:childTnLst>
                                </p:cTn>
                              </p:par>
                            </p:childTnLst>
                          </p:cTn>
                        </p:par>
                        <p:par>
                          <p:cTn id="142" fill="hold">
                            <p:stCondLst>
                              <p:cond delay="45000"/>
                            </p:stCondLst>
                            <p:childTnLst>
                              <p:par>
                                <p:cTn id="143" presetID="1" presetClass="exit" presetSubtype="0" fill="hold" grpId="0" nodeType="afterEffect">
                                  <p:stCondLst>
                                    <p:cond delay="1000"/>
                                  </p:stCondLst>
                                  <p:childTnLst>
                                    <p:set>
                                      <p:cBhvr>
                                        <p:cTn id="144" dur="1" fill="hold">
                                          <p:stCondLst>
                                            <p:cond delay="0"/>
                                          </p:stCondLst>
                                        </p:cTn>
                                        <p:tgtEl>
                                          <p:spTgt spid="20"/>
                                        </p:tgtEl>
                                        <p:attrNameLst>
                                          <p:attrName>style.visibility</p:attrName>
                                        </p:attrNameLst>
                                      </p:cBhvr>
                                      <p:to>
                                        <p:strVal val="hidden"/>
                                      </p:to>
                                    </p:set>
                                  </p:childTnLst>
                                </p:cTn>
                              </p:par>
                            </p:childTnLst>
                          </p:cTn>
                        </p:par>
                        <p:par>
                          <p:cTn id="145" fill="hold">
                            <p:stCondLst>
                              <p:cond delay="46000"/>
                            </p:stCondLst>
                            <p:childTnLst>
                              <p:par>
                                <p:cTn id="146" presetID="1" presetClass="exit" presetSubtype="0" fill="hold" grpId="0" nodeType="afterEffect">
                                  <p:stCondLst>
                                    <p:cond delay="1000"/>
                                  </p:stCondLst>
                                  <p:childTnLst>
                                    <p:set>
                                      <p:cBhvr>
                                        <p:cTn id="147" dur="1" fill="hold">
                                          <p:stCondLst>
                                            <p:cond delay="0"/>
                                          </p:stCondLst>
                                        </p:cTn>
                                        <p:tgtEl>
                                          <p:spTgt spid="19"/>
                                        </p:tgtEl>
                                        <p:attrNameLst>
                                          <p:attrName>style.visibility</p:attrName>
                                        </p:attrNameLst>
                                      </p:cBhvr>
                                      <p:to>
                                        <p:strVal val="hidden"/>
                                      </p:to>
                                    </p:set>
                                  </p:childTnLst>
                                </p:cTn>
                              </p:par>
                            </p:childTnLst>
                          </p:cTn>
                        </p:par>
                        <p:par>
                          <p:cTn id="148" fill="hold">
                            <p:stCondLst>
                              <p:cond delay="47000"/>
                            </p:stCondLst>
                            <p:childTnLst>
                              <p:par>
                                <p:cTn id="149" presetID="1" presetClass="exit" presetSubtype="0" fill="hold" grpId="0" nodeType="afterEffect">
                                  <p:stCondLst>
                                    <p:cond delay="1000"/>
                                  </p:stCondLst>
                                  <p:childTnLst>
                                    <p:set>
                                      <p:cBhvr>
                                        <p:cTn id="150" dur="1" fill="hold">
                                          <p:stCondLst>
                                            <p:cond delay="0"/>
                                          </p:stCondLst>
                                        </p:cTn>
                                        <p:tgtEl>
                                          <p:spTgt spid="18"/>
                                        </p:tgtEl>
                                        <p:attrNameLst>
                                          <p:attrName>style.visibility</p:attrName>
                                        </p:attrNameLst>
                                      </p:cBhvr>
                                      <p:to>
                                        <p:strVal val="hidden"/>
                                      </p:to>
                                    </p:set>
                                  </p:childTnLst>
                                </p:cTn>
                              </p:par>
                            </p:childTnLst>
                          </p:cTn>
                        </p:par>
                        <p:par>
                          <p:cTn id="151" fill="hold">
                            <p:stCondLst>
                              <p:cond delay="48000"/>
                            </p:stCondLst>
                            <p:childTnLst>
                              <p:par>
                                <p:cTn id="152" presetID="1" presetClass="exit" presetSubtype="0" fill="hold" grpId="0" nodeType="afterEffect">
                                  <p:stCondLst>
                                    <p:cond delay="1000"/>
                                  </p:stCondLst>
                                  <p:childTnLst>
                                    <p:set>
                                      <p:cBhvr>
                                        <p:cTn id="153" dur="1" fill="hold">
                                          <p:stCondLst>
                                            <p:cond delay="0"/>
                                          </p:stCondLst>
                                        </p:cTn>
                                        <p:tgtEl>
                                          <p:spTgt spid="17"/>
                                        </p:tgtEl>
                                        <p:attrNameLst>
                                          <p:attrName>style.visibility</p:attrName>
                                        </p:attrNameLst>
                                      </p:cBhvr>
                                      <p:to>
                                        <p:strVal val="hidden"/>
                                      </p:to>
                                    </p:set>
                                  </p:childTnLst>
                                </p:cTn>
                              </p:par>
                            </p:childTnLst>
                          </p:cTn>
                        </p:par>
                        <p:par>
                          <p:cTn id="154" fill="hold">
                            <p:stCondLst>
                              <p:cond delay="49000"/>
                            </p:stCondLst>
                            <p:childTnLst>
                              <p:par>
                                <p:cTn id="155" presetID="1" presetClass="exit" presetSubtype="0" fill="hold" grpId="0" nodeType="afterEffect">
                                  <p:stCondLst>
                                    <p:cond delay="1000"/>
                                  </p:stCondLst>
                                  <p:childTnLst>
                                    <p:set>
                                      <p:cBhvr>
                                        <p:cTn id="156" dur="1" fill="hold">
                                          <p:stCondLst>
                                            <p:cond delay="0"/>
                                          </p:stCondLst>
                                        </p:cTn>
                                        <p:tgtEl>
                                          <p:spTgt spid="16"/>
                                        </p:tgtEl>
                                        <p:attrNameLst>
                                          <p:attrName>style.visibility</p:attrName>
                                        </p:attrNameLst>
                                      </p:cBhvr>
                                      <p:to>
                                        <p:strVal val="hidden"/>
                                      </p:to>
                                    </p:set>
                                  </p:childTnLst>
                                </p:cTn>
                              </p:par>
                            </p:childTnLst>
                          </p:cTn>
                        </p:par>
                        <p:par>
                          <p:cTn id="157" fill="hold">
                            <p:stCondLst>
                              <p:cond delay="50000"/>
                            </p:stCondLst>
                            <p:childTnLst>
                              <p:par>
                                <p:cTn id="158" presetID="1" presetClass="exit" presetSubtype="0" fill="hold" grpId="0" nodeType="afterEffect">
                                  <p:stCondLst>
                                    <p:cond delay="1000"/>
                                  </p:stCondLst>
                                  <p:childTnLst>
                                    <p:set>
                                      <p:cBhvr>
                                        <p:cTn id="159" dur="1" fill="hold">
                                          <p:stCondLst>
                                            <p:cond delay="0"/>
                                          </p:stCondLst>
                                        </p:cTn>
                                        <p:tgtEl>
                                          <p:spTgt spid="15"/>
                                        </p:tgtEl>
                                        <p:attrNameLst>
                                          <p:attrName>style.visibility</p:attrName>
                                        </p:attrNameLst>
                                      </p:cBhvr>
                                      <p:to>
                                        <p:strVal val="hidden"/>
                                      </p:to>
                                    </p:set>
                                  </p:childTnLst>
                                </p:cTn>
                              </p:par>
                            </p:childTnLst>
                          </p:cTn>
                        </p:par>
                        <p:par>
                          <p:cTn id="160" fill="hold">
                            <p:stCondLst>
                              <p:cond delay="51000"/>
                            </p:stCondLst>
                            <p:childTnLst>
                              <p:par>
                                <p:cTn id="161" presetID="1" presetClass="exit" presetSubtype="0" fill="hold" grpId="0" nodeType="afterEffect">
                                  <p:stCondLst>
                                    <p:cond delay="1000"/>
                                  </p:stCondLst>
                                  <p:childTnLst>
                                    <p:set>
                                      <p:cBhvr>
                                        <p:cTn id="162" dur="1" fill="hold">
                                          <p:stCondLst>
                                            <p:cond delay="0"/>
                                          </p:stCondLst>
                                        </p:cTn>
                                        <p:tgtEl>
                                          <p:spTgt spid="14"/>
                                        </p:tgtEl>
                                        <p:attrNameLst>
                                          <p:attrName>style.visibility</p:attrName>
                                        </p:attrNameLst>
                                      </p:cBhvr>
                                      <p:to>
                                        <p:strVal val="hidden"/>
                                      </p:to>
                                    </p:set>
                                  </p:childTnLst>
                                </p:cTn>
                              </p:par>
                            </p:childTnLst>
                          </p:cTn>
                        </p:par>
                        <p:par>
                          <p:cTn id="163" fill="hold">
                            <p:stCondLst>
                              <p:cond delay="52000"/>
                            </p:stCondLst>
                            <p:childTnLst>
                              <p:par>
                                <p:cTn id="164" presetID="1" presetClass="exit" presetSubtype="0" fill="hold" grpId="0" nodeType="afterEffect">
                                  <p:stCondLst>
                                    <p:cond delay="1000"/>
                                  </p:stCondLst>
                                  <p:childTnLst>
                                    <p:set>
                                      <p:cBhvr>
                                        <p:cTn id="165" dur="1" fill="hold">
                                          <p:stCondLst>
                                            <p:cond delay="0"/>
                                          </p:stCondLst>
                                        </p:cTn>
                                        <p:tgtEl>
                                          <p:spTgt spid="13"/>
                                        </p:tgtEl>
                                        <p:attrNameLst>
                                          <p:attrName>style.visibility</p:attrName>
                                        </p:attrNameLst>
                                      </p:cBhvr>
                                      <p:to>
                                        <p:strVal val="hidden"/>
                                      </p:to>
                                    </p:set>
                                  </p:childTnLst>
                                </p:cTn>
                              </p:par>
                            </p:childTnLst>
                          </p:cTn>
                        </p:par>
                        <p:par>
                          <p:cTn id="166" fill="hold">
                            <p:stCondLst>
                              <p:cond delay="53000"/>
                            </p:stCondLst>
                            <p:childTnLst>
                              <p:par>
                                <p:cTn id="167" presetID="1" presetClass="exit" presetSubtype="0" fill="hold" grpId="0" nodeType="afterEffect">
                                  <p:stCondLst>
                                    <p:cond delay="1000"/>
                                  </p:stCondLst>
                                  <p:childTnLst>
                                    <p:set>
                                      <p:cBhvr>
                                        <p:cTn id="168" dur="1" fill="hold">
                                          <p:stCondLst>
                                            <p:cond delay="0"/>
                                          </p:stCondLst>
                                        </p:cTn>
                                        <p:tgtEl>
                                          <p:spTgt spid="12"/>
                                        </p:tgtEl>
                                        <p:attrNameLst>
                                          <p:attrName>style.visibility</p:attrName>
                                        </p:attrNameLst>
                                      </p:cBhvr>
                                      <p:to>
                                        <p:strVal val="hidden"/>
                                      </p:to>
                                    </p:set>
                                  </p:childTnLst>
                                </p:cTn>
                              </p:par>
                            </p:childTnLst>
                          </p:cTn>
                        </p:par>
                        <p:par>
                          <p:cTn id="169" fill="hold">
                            <p:stCondLst>
                              <p:cond delay="54000"/>
                            </p:stCondLst>
                            <p:childTnLst>
                              <p:par>
                                <p:cTn id="170" presetID="1" presetClass="exit" presetSubtype="0" fill="hold" grpId="0" nodeType="afterEffect">
                                  <p:stCondLst>
                                    <p:cond delay="1000"/>
                                  </p:stCondLst>
                                  <p:childTnLst>
                                    <p:set>
                                      <p:cBhvr>
                                        <p:cTn id="171" dur="1" fill="hold">
                                          <p:stCondLst>
                                            <p:cond delay="0"/>
                                          </p:stCondLst>
                                        </p:cTn>
                                        <p:tgtEl>
                                          <p:spTgt spid="11"/>
                                        </p:tgtEl>
                                        <p:attrNameLst>
                                          <p:attrName>style.visibility</p:attrName>
                                        </p:attrNameLst>
                                      </p:cBhvr>
                                      <p:to>
                                        <p:strVal val="hidden"/>
                                      </p:to>
                                    </p:set>
                                  </p:childTnLst>
                                </p:cTn>
                              </p:par>
                            </p:childTnLst>
                          </p:cTn>
                        </p:par>
                        <p:par>
                          <p:cTn id="172" fill="hold">
                            <p:stCondLst>
                              <p:cond delay="55000"/>
                            </p:stCondLst>
                            <p:childTnLst>
                              <p:par>
                                <p:cTn id="173" presetID="1" presetClass="exit" presetSubtype="0" fill="hold" grpId="0" nodeType="afterEffect">
                                  <p:stCondLst>
                                    <p:cond delay="1000"/>
                                  </p:stCondLst>
                                  <p:childTnLst>
                                    <p:set>
                                      <p:cBhvr>
                                        <p:cTn id="174" dur="1" fill="hold">
                                          <p:stCondLst>
                                            <p:cond delay="0"/>
                                          </p:stCondLst>
                                        </p:cTn>
                                        <p:tgtEl>
                                          <p:spTgt spid="10"/>
                                        </p:tgtEl>
                                        <p:attrNameLst>
                                          <p:attrName>style.visibility</p:attrName>
                                        </p:attrNameLst>
                                      </p:cBhvr>
                                      <p:to>
                                        <p:strVal val="hidden"/>
                                      </p:to>
                                    </p:set>
                                  </p:childTnLst>
                                </p:cTn>
                              </p:par>
                            </p:childTnLst>
                          </p:cTn>
                        </p:par>
                        <p:par>
                          <p:cTn id="175" fill="hold">
                            <p:stCondLst>
                              <p:cond delay="56000"/>
                            </p:stCondLst>
                            <p:childTnLst>
                              <p:par>
                                <p:cTn id="176" presetID="1" presetClass="exit" presetSubtype="0" fill="hold" grpId="0" nodeType="afterEffect">
                                  <p:stCondLst>
                                    <p:cond delay="1000"/>
                                  </p:stCondLst>
                                  <p:childTnLst>
                                    <p:set>
                                      <p:cBhvr>
                                        <p:cTn id="177" dur="1" fill="hold">
                                          <p:stCondLst>
                                            <p:cond delay="0"/>
                                          </p:stCondLst>
                                        </p:cTn>
                                        <p:tgtEl>
                                          <p:spTgt spid="9"/>
                                        </p:tgtEl>
                                        <p:attrNameLst>
                                          <p:attrName>style.visibility</p:attrName>
                                        </p:attrNameLst>
                                      </p:cBhvr>
                                      <p:to>
                                        <p:strVal val="hidden"/>
                                      </p:to>
                                    </p:set>
                                  </p:childTnLst>
                                </p:cTn>
                              </p:par>
                            </p:childTnLst>
                          </p:cTn>
                        </p:par>
                        <p:par>
                          <p:cTn id="178" fill="hold">
                            <p:stCondLst>
                              <p:cond delay="57000"/>
                            </p:stCondLst>
                            <p:childTnLst>
                              <p:par>
                                <p:cTn id="179" presetID="1" presetClass="exit" presetSubtype="0" fill="hold" grpId="0" nodeType="afterEffect">
                                  <p:stCondLst>
                                    <p:cond delay="1000"/>
                                  </p:stCondLst>
                                  <p:childTnLst>
                                    <p:set>
                                      <p:cBhvr>
                                        <p:cTn id="180" dur="1" fill="hold">
                                          <p:stCondLst>
                                            <p:cond delay="0"/>
                                          </p:stCondLst>
                                        </p:cTn>
                                        <p:tgtEl>
                                          <p:spTgt spid="8"/>
                                        </p:tgtEl>
                                        <p:attrNameLst>
                                          <p:attrName>style.visibility</p:attrName>
                                        </p:attrNameLst>
                                      </p:cBhvr>
                                      <p:to>
                                        <p:strVal val="hidden"/>
                                      </p:to>
                                    </p:set>
                                  </p:childTnLst>
                                </p:cTn>
                              </p:par>
                            </p:childTnLst>
                          </p:cTn>
                        </p:par>
                        <p:par>
                          <p:cTn id="181" fill="hold">
                            <p:stCondLst>
                              <p:cond delay="58000"/>
                            </p:stCondLst>
                            <p:childTnLst>
                              <p:par>
                                <p:cTn id="182" presetID="1" presetClass="exit" presetSubtype="0" fill="hold" grpId="0" nodeType="afterEffect">
                                  <p:stCondLst>
                                    <p:cond delay="1000"/>
                                  </p:stCondLst>
                                  <p:childTnLst>
                                    <p:set>
                                      <p:cBhvr>
                                        <p:cTn id="183"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6"/>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57375" y="1423988"/>
            <a:ext cx="5429250"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556447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5122" name="Picture 2" descr="http://imageweb-cdn.magnoliasoft.net/bridgeman/supersize/lal29668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81112" y="548680"/>
            <a:ext cx="658177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067154"/>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7170" name="Picture 2" descr="http://www.robert-arditti.com/West%20Side%20Story%20Dublin/01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53109" y="1268760"/>
            <a:ext cx="3837781" cy="473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17947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8194" name="Picture 2" descr="http://www.fineart-china.com/upload1/file-admin/images/new20/Ford%20Madox%20Brown-49723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95575" y="1052736"/>
            <a:ext cx="3752850" cy="523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25202"/>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0242" name="Picture 2" descr="https://englishosaca.files.wordpress.com/2014/07/2romeo__juliet_balcon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70595" y="476672"/>
            <a:ext cx="4402809"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269749"/>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17911" y="722312"/>
            <a:ext cx="3508178" cy="5442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369543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fontScale="90000"/>
          </a:bodyPr>
          <a:lstStyle/>
          <a:p>
            <a:r>
              <a:rPr lang="en-US" dirty="0"/>
              <a:t>Welcome destruction, blood, and massacre. I see, as in a map, the end of all.				</a:t>
            </a:r>
            <a:br>
              <a:rPr lang="en-US" dirty="0"/>
            </a:br>
            <a:endParaRPr lang="en-US" dirty="0"/>
          </a:p>
        </p:txBody>
      </p:sp>
      <p:sp>
        <p:nvSpPr>
          <p:cNvPr id="3" name="Content Placeholder 2"/>
          <p:cNvSpPr>
            <a:spLocks noGrp="1"/>
          </p:cNvSpPr>
          <p:nvPr>
            <p:ph idx="1"/>
          </p:nvPr>
        </p:nvSpPr>
        <p:spPr>
          <a:xfrm>
            <a:off x="457200" y="4015438"/>
            <a:ext cx="5852186" cy="2110725"/>
          </a:xfrm>
        </p:spPr>
        <p:txBody>
          <a:bodyPr/>
          <a:lstStyle/>
          <a:p>
            <a:r>
              <a:rPr lang="en-US" dirty="0" smtClean="0"/>
              <a:t>Shakespeare (Richard III)</a:t>
            </a:r>
            <a:endParaRPr lang="en-US" dirty="0"/>
          </a:p>
        </p:txBody>
      </p:sp>
      <p:pic>
        <p:nvPicPr>
          <p:cNvPr id="5" name="Picture 4"/>
          <p:cNvPicPr>
            <a:picLocks noChangeAspect="1"/>
          </p:cNvPicPr>
          <p:nvPr/>
        </p:nvPicPr>
        <p:blipFill>
          <a:blip r:embed="rId2"/>
          <a:stretch>
            <a:fillRect/>
          </a:stretch>
        </p:blipFill>
        <p:spPr>
          <a:xfrm>
            <a:off x="6477000" y="3810000"/>
            <a:ext cx="2667000" cy="3048000"/>
          </a:xfrm>
          <a:prstGeom prst="rect">
            <a:avLst/>
          </a:prstGeom>
        </p:spPr>
      </p:pic>
    </p:spTree>
    <p:extLst>
      <p:ext uri="{BB962C8B-B14F-4D97-AF65-F5344CB8AC3E}">
        <p14:creationId xmlns:p14="http://schemas.microsoft.com/office/powerpoint/2010/main" val="5520482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2290" name="Picture 2" descr="http://www.judy-mastrangelo-mystical-fantasy-art.com/Puzzle%20Frame/images/Romeo%20And%20Juliet%20s%20Balcony.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76575" y="1268760"/>
            <a:ext cx="2990850" cy="4029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75397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3" name="Content Placeholder 2"/>
          <p:cNvSpPr>
            <a:spLocks noGrp="1"/>
          </p:cNvSpPr>
          <p:nvPr>
            <p:ph idx="1"/>
          </p:nvPr>
        </p:nvSpPr>
        <p:spPr/>
        <p:txBody>
          <a:bodyPr>
            <a:normAutofit/>
          </a:bodyPr>
          <a:lstStyle/>
          <a:p>
            <a:endParaRPr lang="en-GB" i="1" dirty="0" smtClean="0"/>
          </a:p>
        </p:txBody>
      </p:sp>
      <p:pic>
        <p:nvPicPr>
          <p:cNvPr id="13314" name="Picture 2" descr="http://www.1st-art-gallery.com/thumbnail/224940/1/Romeo-And-Juliet-In-The-Balcony-Scene.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90699" y="836712"/>
            <a:ext cx="5162601" cy="5334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429370"/>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rgbClr val="B3A2C7"/>
          </a:solidFill>
        </p:spPr>
        <p:txBody>
          <a:bodyPr>
            <a:normAutofit fontScale="90000"/>
          </a:bodyPr>
          <a:lstStyle/>
          <a:p>
            <a:r>
              <a:rPr lang="en-US" dirty="0" smtClean="0">
                <a:latin typeface="Comic Sans MS"/>
                <a:cs typeface="Comic Sans MS"/>
              </a:rPr>
              <a:t>How are Romeo and Juliet depicted?</a:t>
            </a:r>
            <a:endParaRPr lang="en-US" dirty="0">
              <a:latin typeface="Comic Sans MS"/>
              <a:cs typeface="Comic Sans MS"/>
            </a:endParaRPr>
          </a:p>
        </p:txBody>
      </p:sp>
      <p:sp>
        <p:nvSpPr>
          <p:cNvPr id="3" name="Content Placeholder 2"/>
          <p:cNvSpPr>
            <a:spLocks noGrp="1"/>
          </p:cNvSpPr>
          <p:nvPr>
            <p:ph idx="1"/>
          </p:nvPr>
        </p:nvSpPr>
        <p:spPr>
          <a:xfrm>
            <a:off x="683568" y="1844824"/>
            <a:ext cx="8363272" cy="4525963"/>
          </a:xfrm>
        </p:spPr>
        <p:txBody>
          <a:bodyPr/>
          <a:lstStyle/>
          <a:p>
            <a:pPr marL="0" indent="0">
              <a:buNone/>
            </a:pPr>
            <a:r>
              <a:rPr lang="en-US" dirty="0" smtClean="0">
                <a:solidFill>
                  <a:srgbClr val="FF0000"/>
                </a:solidFill>
                <a:latin typeface="Comic Sans MS"/>
                <a:cs typeface="Comic Sans MS"/>
              </a:rPr>
              <a:t>Must: identify how they are depicted</a:t>
            </a:r>
          </a:p>
          <a:p>
            <a:pPr marL="0" indent="0">
              <a:buNone/>
            </a:pPr>
            <a:endParaRPr lang="en-US" dirty="0">
              <a:solidFill>
                <a:srgbClr val="FF0000"/>
              </a:solidFill>
              <a:latin typeface="Comic Sans MS"/>
              <a:cs typeface="Comic Sans MS"/>
            </a:endParaRPr>
          </a:p>
          <a:p>
            <a:pPr marL="0" indent="0">
              <a:buNone/>
            </a:pPr>
            <a:r>
              <a:rPr lang="en-US" dirty="0" smtClean="0">
                <a:solidFill>
                  <a:schemeClr val="accent6">
                    <a:lumMod val="75000"/>
                  </a:schemeClr>
                </a:solidFill>
                <a:latin typeface="Comic Sans MS"/>
                <a:cs typeface="Comic Sans MS"/>
              </a:rPr>
              <a:t>Should: explain how they are depicted</a:t>
            </a:r>
          </a:p>
          <a:p>
            <a:pPr marL="0" indent="0">
              <a:buNone/>
            </a:pPr>
            <a:endParaRPr lang="en-US" dirty="0">
              <a:latin typeface="Comic Sans MS"/>
              <a:cs typeface="Comic Sans MS"/>
            </a:endParaRPr>
          </a:p>
          <a:p>
            <a:pPr marL="0" indent="0">
              <a:buNone/>
            </a:pPr>
            <a:r>
              <a:rPr lang="en-US" dirty="0" smtClean="0">
                <a:solidFill>
                  <a:srgbClr val="008000"/>
                </a:solidFill>
                <a:latin typeface="Comic Sans MS"/>
                <a:cs typeface="Comic Sans MS"/>
              </a:rPr>
              <a:t>Could: evaluate what techniques have been used</a:t>
            </a:r>
            <a:endParaRPr lang="en-US" dirty="0">
              <a:solidFill>
                <a:srgbClr val="008000"/>
              </a:solidFill>
              <a:latin typeface="Comic Sans MS"/>
              <a:cs typeface="Comic Sans MS"/>
            </a:endParaRPr>
          </a:p>
        </p:txBody>
      </p:sp>
    </p:spTree>
    <p:extLst>
      <p:ext uri="{BB962C8B-B14F-4D97-AF65-F5344CB8AC3E}">
        <p14:creationId xmlns:p14="http://schemas.microsoft.com/office/powerpoint/2010/main" val="16651135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 y="2780928"/>
            <a:ext cx="9144000" cy="1143000"/>
          </a:xfrm>
          <a:solidFill>
            <a:schemeClr val="accent4">
              <a:lumMod val="60000"/>
              <a:lumOff val="40000"/>
            </a:schemeClr>
          </a:solidFill>
        </p:spPr>
        <p:txBody>
          <a:bodyPr/>
          <a:lstStyle/>
          <a:p>
            <a:r>
              <a:rPr lang="en-US" dirty="0" smtClean="0">
                <a:latin typeface="Comic Sans MS"/>
                <a:cs typeface="Comic Sans MS"/>
              </a:rPr>
              <a:t>Read </a:t>
            </a:r>
            <a:r>
              <a:rPr lang="en-US" b="1" dirty="0" smtClean="0">
                <a:latin typeface="Comic Sans MS"/>
                <a:cs typeface="Comic Sans MS"/>
              </a:rPr>
              <a:t>Act 2 Scene 2</a:t>
            </a:r>
            <a:endParaRPr lang="en-US" b="1" dirty="0">
              <a:latin typeface="Comic Sans MS"/>
              <a:cs typeface="Comic Sans MS"/>
            </a:endParaRPr>
          </a:p>
        </p:txBody>
      </p:sp>
    </p:spTree>
    <p:extLst>
      <p:ext uri="{BB962C8B-B14F-4D97-AF65-F5344CB8AC3E}">
        <p14:creationId xmlns:p14="http://schemas.microsoft.com/office/powerpoint/2010/main" val="174842584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571" y="2996952"/>
            <a:ext cx="9144000" cy="2169825"/>
          </a:xfrm>
          <a:prstGeom prst="rect">
            <a:avLst/>
          </a:prstGeom>
          <a:solidFill>
            <a:schemeClr val="accent6">
              <a:lumMod val="20000"/>
              <a:lumOff val="80000"/>
            </a:schemeClr>
          </a:solidFill>
          <a:ln>
            <a:noFill/>
          </a:ln>
        </p:spPr>
        <p:txBody>
          <a:bodyPr wrap="square" rtlCol="0">
            <a:spAutoFit/>
          </a:bodyPr>
          <a:lstStyle/>
          <a:p>
            <a:pPr marL="342900" indent="-342900">
              <a:spcAft>
                <a:spcPts val="600"/>
              </a:spcAft>
              <a:buFont typeface="Arial" pitchFamily="34" charset="0"/>
              <a:buChar char="•"/>
            </a:pPr>
            <a:r>
              <a:rPr lang="en-GB" sz="2000" dirty="0" smtClean="0">
                <a:latin typeface="Comic Sans MS" pitchFamily="66" charset="0"/>
              </a:rPr>
              <a:t>“It is the East, and Juliet is the sun”</a:t>
            </a:r>
          </a:p>
          <a:p>
            <a:pPr marL="342900" indent="-342900">
              <a:spcAft>
                <a:spcPts val="600"/>
              </a:spcAft>
              <a:buFont typeface="Arial" pitchFamily="34" charset="0"/>
              <a:buChar char="•"/>
            </a:pPr>
            <a:r>
              <a:rPr lang="en-GB" sz="2000" dirty="0" smtClean="0">
                <a:latin typeface="Comic Sans MS" pitchFamily="66" charset="0"/>
              </a:rPr>
              <a:t>“thou, her maid, art far more fair than she”</a:t>
            </a:r>
          </a:p>
          <a:p>
            <a:pPr marL="342900" indent="-342900">
              <a:spcAft>
                <a:spcPts val="600"/>
              </a:spcAft>
              <a:buFont typeface="Arial" pitchFamily="34" charset="0"/>
              <a:buChar char="•"/>
            </a:pPr>
            <a:r>
              <a:rPr lang="en-GB" sz="2000" dirty="0" smtClean="0">
                <a:latin typeface="Comic Sans MS" pitchFamily="66" charset="0"/>
              </a:rPr>
              <a:t>“Two of the fairest stars in heaven/…do entreat her eyes/To twinkle in their spheres till they return”</a:t>
            </a:r>
          </a:p>
          <a:p>
            <a:pPr marL="342900" indent="-342900">
              <a:spcAft>
                <a:spcPts val="600"/>
              </a:spcAft>
              <a:buFont typeface="Arial" pitchFamily="34" charset="0"/>
              <a:buChar char="•"/>
            </a:pPr>
            <a:r>
              <a:rPr lang="en-GB" sz="2000" dirty="0" smtClean="0">
                <a:latin typeface="Comic Sans MS" pitchFamily="66" charset="0"/>
              </a:rPr>
              <a:t>“The brightness of her cheek would shame those stars/As daylight doth a lamp”</a:t>
            </a:r>
            <a:endParaRPr lang="en-GB" sz="2000" dirty="0">
              <a:latin typeface="Comic Sans MS" pitchFamily="66" charset="0"/>
            </a:endParaRPr>
          </a:p>
        </p:txBody>
      </p:sp>
      <p:sp>
        <p:nvSpPr>
          <p:cNvPr id="5" name="TextBox 4"/>
          <p:cNvSpPr txBox="1"/>
          <p:nvPr/>
        </p:nvSpPr>
        <p:spPr>
          <a:xfrm>
            <a:off x="0" y="764704"/>
            <a:ext cx="9144000" cy="461665"/>
          </a:xfrm>
          <a:prstGeom prst="rect">
            <a:avLst/>
          </a:prstGeom>
          <a:solidFill>
            <a:srgbClr val="FFC000"/>
          </a:solidFill>
        </p:spPr>
        <p:txBody>
          <a:bodyPr wrap="square" rtlCol="0">
            <a:spAutoFit/>
          </a:bodyPr>
          <a:lstStyle/>
          <a:p>
            <a:pPr algn="ctr"/>
            <a:r>
              <a:rPr lang="en-GB" sz="2400" dirty="0" smtClean="0">
                <a:latin typeface="Comic Sans MS" panose="030F0702030302020204" pitchFamily="66" charset="0"/>
              </a:rPr>
              <a:t>Re-read Romeo’s soliloquy at the beginning of Act 2 Scene 2</a:t>
            </a:r>
          </a:p>
        </p:txBody>
      </p:sp>
      <p:sp>
        <p:nvSpPr>
          <p:cNvPr id="6" name="TextBox 5"/>
          <p:cNvSpPr txBox="1"/>
          <p:nvPr/>
        </p:nvSpPr>
        <p:spPr>
          <a:xfrm>
            <a:off x="0" y="1628800"/>
            <a:ext cx="9144000" cy="1384995"/>
          </a:xfrm>
          <a:prstGeom prst="rect">
            <a:avLst/>
          </a:prstGeom>
          <a:solidFill>
            <a:srgbClr val="FFC000"/>
          </a:solidFill>
          <a:ln>
            <a:noFill/>
          </a:ln>
        </p:spPr>
        <p:txBody>
          <a:bodyPr wrap="square" rtlCol="0">
            <a:spAutoFit/>
          </a:bodyPr>
          <a:lstStyle/>
          <a:p>
            <a:r>
              <a:rPr lang="en-GB" sz="2800" dirty="0" smtClean="0">
                <a:latin typeface="Comic Sans MS" pitchFamily="66" charset="0"/>
              </a:rPr>
              <a:t>What do these quotes make you think or feel? Copy one into your book and </a:t>
            </a:r>
            <a:r>
              <a:rPr lang="en-GB" sz="2800" dirty="0" err="1" smtClean="0">
                <a:latin typeface="Comic Sans MS" pitchFamily="66" charset="0"/>
              </a:rPr>
              <a:t>mindmap</a:t>
            </a:r>
            <a:r>
              <a:rPr lang="en-GB" sz="2800" dirty="0" smtClean="0">
                <a:latin typeface="Comic Sans MS" pitchFamily="66" charset="0"/>
              </a:rPr>
              <a:t> the </a:t>
            </a:r>
            <a:r>
              <a:rPr lang="en-GB" sz="2800" u="sng" dirty="0" smtClean="0">
                <a:latin typeface="Comic Sans MS" pitchFamily="66" charset="0"/>
              </a:rPr>
              <a:t>connotations</a:t>
            </a:r>
            <a:r>
              <a:rPr lang="en-GB" sz="2800" dirty="0" smtClean="0">
                <a:latin typeface="Comic Sans MS" pitchFamily="66" charset="0"/>
              </a:rPr>
              <a:t> of the quote.</a:t>
            </a:r>
            <a:endParaRPr lang="en-GB" sz="2800" dirty="0">
              <a:latin typeface="Comic Sans MS" pitchFamily="66" charset="0"/>
            </a:endParaRPr>
          </a:p>
        </p:txBody>
      </p:sp>
      <p:pic>
        <p:nvPicPr>
          <p:cNvPr id="7" name="MS90038826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86499" y="6341144"/>
            <a:ext cx="144016" cy="144016"/>
          </a:xfrm>
          <a:prstGeom prst="rect">
            <a:avLst/>
          </a:prstGeom>
        </p:spPr>
      </p:pic>
      <p:sp>
        <p:nvSpPr>
          <p:cNvPr id="8" name="Rectangle 7"/>
          <p:cNvSpPr>
            <a:spLocks noChangeArrowheads="1"/>
          </p:cNvSpPr>
          <p:nvPr/>
        </p:nvSpPr>
        <p:spPr bwMode="auto">
          <a:xfrm>
            <a:off x="1194569" y="6300601"/>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endParaRPr lang="en-GB"/>
          </a:p>
        </p:txBody>
      </p:sp>
      <p:sp>
        <p:nvSpPr>
          <p:cNvPr id="9" name="Rectangle 8"/>
          <p:cNvSpPr>
            <a:spLocks noChangeArrowheads="1"/>
          </p:cNvSpPr>
          <p:nvPr/>
        </p:nvSpPr>
        <p:spPr bwMode="auto">
          <a:xfrm>
            <a:off x="1194569" y="6300601"/>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10" name="Text Box 5"/>
          <p:cNvSpPr txBox="1">
            <a:spLocks noChangeArrowheads="1"/>
          </p:cNvSpPr>
          <p:nvPr/>
        </p:nvSpPr>
        <p:spPr bwMode="auto">
          <a:xfrm>
            <a:off x="4067944" y="5445224"/>
            <a:ext cx="1270000" cy="823912"/>
          </a:xfrm>
          <a:prstGeom prst="rect">
            <a:avLst/>
          </a:prstGeom>
          <a:noFill/>
          <a:ln w="9525">
            <a:noFill/>
            <a:miter lim="800000"/>
            <a:headEnd/>
            <a:tailEnd/>
          </a:ln>
          <a:effectLst/>
        </p:spPr>
        <p:txBody>
          <a:bodyPr wrap="none">
            <a:spAutoFit/>
          </a:bodyPr>
          <a:lstStyle/>
          <a:p>
            <a:r>
              <a:rPr lang="en-GB" sz="4800" dirty="0"/>
              <a:t>End</a:t>
            </a:r>
          </a:p>
        </p:txBody>
      </p:sp>
    </p:spTree>
    <p:extLst>
      <p:ext uri="{BB962C8B-B14F-4D97-AF65-F5344CB8AC3E}">
        <p14:creationId xmlns:p14="http://schemas.microsoft.com/office/powerpoint/2010/main" val="3141211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600000"/>
                                        <p:tgtEl>
                                          <p:spTgt spid="8"/>
                                        </p:tgtEl>
                                      </p:cBhvr>
                                    </p:animEffect>
                                  </p:childTnLst>
                                </p:cTn>
                              </p:par>
                            </p:childTnLst>
                          </p:cTn>
                        </p:par>
                        <p:par>
                          <p:cTn id="16" fill="hold">
                            <p:stCondLst>
                              <p:cond delay="600000"/>
                            </p:stCondLst>
                            <p:childTnLst>
                              <p:par>
                                <p:cTn id="17" presetID="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subTnLst>
                                    <p:audio>
                                      <p:cMediaNode vol="100000">
                                        <p:cTn display="0" masterRel="sameClick">
                                          <p:stCondLst>
                                            <p:cond evt="begin" delay="0">
                                              <p:tn val="17"/>
                                            </p:cond>
                                          </p:stCondLst>
                                          <p:endCondLst>
                                            <p:cond evt="onStopAudio" delay="0">
                                              <p:tgtEl>
                                                <p:sldTgt/>
                                              </p:tgtEl>
                                            </p:cond>
                                          </p:endCondLst>
                                        </p:cTn>
                                        <p:tgtEl>
                                          <p:sndTgt r:embed="rId4" name="laser.wav"/>
                                        </p:tgtEl>
                                      </p:cMediaNode>
                                    </p:audio>
                                  </p:subTnLst>
                                </p:cTn>
                              </p:par>
                              <p:par>
                                <p:cTn id="19" presetID="1" presetClass="mediacall" presetSubtype="0" fill="hold" nodeType="withEffect">
                                  <p:stCondLst>
                                    <p:cond delay="0"/>
                                  </p:stCondLst>
                                  <p:childTnLst>
                                    <p:cmd type="call" cmd="playFrom(0.0)">
                                      <p:cBhvr>
                                        <p:cTn id="20" dur="70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1"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4" grpId="0" animBg="1"/>
      <p:bldP spid="6" grpId="0" animBg="1"/>
      <p:bldP spid="8" grpId="0" animBg="1"/>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20688"/>
            <a:ext cx="9144000" cy="1143000"/>
          </a:xfrm>
          <a:solidFill>
            <a:schemeClr val="accent4">
              <a:lumMod val="60000"/>
              <a:lumOff val="40000"/>
            </a:schemeClr>
          </a:solidFill>
        </p:spPr>
        <p:txBody>
          <a:bodyPr/>
          <a:lstStyle/>
          <a:p>
            <a:r>
              <a:rPr lang="en-US" dirty="0" smtClean="0">
                <a:latin typeface="Comic Sans MS"/>
                <a:cs typeface="Comic Sans MS"/>
              </a:rPr>
              <a:t>Key Challenge Preparation</a:t>
            </a:r>
            <a:endParaRPr lang="en-US" dirty="0">
              <a:latin typeface="Comic Sans MS"/>
              <a:cs typeface="Comic Sans MS"/>
            </a:endParaRPr>
          </a:p>
        </p:txBody>
      </p:sp>
      <p:sp>
        <p:nvSpPr>
          <p:cNvPr id="4" name="Title 1"/>
          <p:cNvSpPr txBox="1">
            <a:spLocks/>
          </p:cNvSpPr>
          <p:nvPr/>
        </p:nvSpPr>
        <p:spPr>
          <a:xfrm>
            <a:off x="0" y="1772816"/>
            <a:ext cx="9144000" cy="1143000"/>
          </a:xfrm>
          <a:prstGeom prst="rect">
            <a:avLst/>
          </a:prstGeom>
          <a:solidFill>
            <a:schemeClr val="accent3">
              <a:lumMod val="60000"/>
              <a:lumOff val="40000"/>
            </a:schemeClr>
          </a:solidFill>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latin typeface="Comic Sans MS"/>
                <a:cs typeface="Comic Sans MS"/>
              </a:rPr>
              <a:t>Complete the tasks written on your worksheet</a:t>
            </a:r>
            <a:endParaRPr lang="en-US" dirty="0">
              <a:latin typeface="Comic Sans MS"/>
              <a:cs typeface="Comic Sans MS"/>
            </a:endParaRPr>
          </a:p>
        </p:txBody>
      </p:sp>
      <p:pic>
        <p:nvPicPr>
          <p:cNvPr id="5" name="MS90007479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535647" y="4797152"/>
            <a:ext cx="244475" cy="244475"/>
          </a:xfrm>
          <a:prstGeom prst="rect">
            <a:avLst/>
          </a:prstGeom>
        </p:spPr>
      </p:pic>
      <p:sp>
        <p:nvSpPr>
          <p:cNvPr id="6" name="Oval 5"/>
          <p:cNvSpPr/>
          <p:nvPr/>
        </p:nvSpPr>
        <p:spPr>
          <a:xfrm>
            <a:off x="3599543" y="4005064"/>
            <a:ext cx="2052228" cy="2052228"/>
          </a:xfrm>
          <a:prstGeom prst="ellips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6"/>
          <p:cNvSpPr/>
          <p:nvPr/>
        </p:nvSpPr>
        <p:spPr>
          <a:xfrm>
            <a:off x="3599543" y="4005064"/>
            <a:ext cx="2052228" cy="205222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2060"/>
              </a:solidFill>
            </a:endParaRPr>
          </a:p>
        </p:txBody>
      </p:sp>
      <p:sp>
        <p:nvSpPr>
          <p:cNvPr id="8" name="TextBox 7"/>
          <p:cNvSpPr txBox="1"/>
          <p:nvPr/>
        </p:nvSpPr>
        <p:spPr>
          <a:xfrm>
            <a:off x="3779912" y="3501008"/>
            <a:ext cx="1691490" cy="461665"/>
          </a:xfrm>
          <a:prstGeom prst="rect">
            <a:avLst/>
          </a:prstGeom>
          <a:noFill/>
        </p:spPr>
        <p:txBody>
          <a:bodyPr wrap="none" rtlCol="0">
            <a:spAutoFit/>
          </a:bodyPr>
          <a:lstStyle/>
          <a:p>
            <a:pPr algn="ctr"/>
            <a:r>
              <a:rPr lang="en-GB" sz="2400" dirty="0" smtClean="0"/>
              <a:t>15 minutes</a:t>
            </a:r>
            <a:endParaRPr lang="en-GB" sz="2400" dirty="0"/>
          </a:p>
        </p:txBody>
      </p:sp>
      <p:sp>
        <p:nvSpPr>
          <p:cNvPr id="9" name="TextBox 8"/>
          <p:cNvSpPr txBox="1"/>
          <p:nvPr/>
        </p:nvSpPr>
        <p:spPr>
          <a:xfrm>
            <a:off x="395536" y="3717032"/>
            <a:ext cx="2088232" cy="461665"/>
          </a:xfrm>
          <a:prstGeom prst="rect">
            <a:avLst/>
          </a:prstGeom>
          <a:solidFill>
            <a:schemeClr val="accent6">
              <a:lumMod val="60000"/>
              <a:lumOff val="40000"/>
            </a:schemeClr>
          </a:solidFill>
        </p:spPr>
        <p:txBody>
          <a:bodyPr wrap="square" rtlCol="0">
            <a:spAutoFit/>
          </a:bodyPr>
          <a:lstStyle/>
          <a:p>
            <a:r>
              <a:rPr lang="en-US" sz="2400" dirty="0" smtClean="0"/>
              <a:t>Silent working</a:t>
            </a:r>
          </a:p>
        </p:txBody>
      </p:sp>
    </p:spTree>
    <p:extLst>
      <p:ext uri="{BB962C8B-B14F-4D97-AF65-F5344CB8AC3E}">
        <p14:creationId xmlns:p14="http://schemas.microsoft.com/office/powerpoint/2010/main" val="277702244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900000"/>
                                        <p:tgtEl>
                                          <p:spTgt spid="7"/>
                                        </p:tgtEl>
                                      </p:cBhvr>
                                    </p:animEffect>
                                  </p:childTnLst>
                                </p:cTn>
                              </p:par>
                            </p:childTnLst>
                          </p:cTn>
                        </p:par>
                        <p:par>
                          <p:cTn id="8" fill="hold">
                            <p:stCondLst>
                              <p:cond delay="900000"/>
                            </p:stCondLst>
                            <p:childTnLst>
                              <p:par>
                                <p:cTn id="9" presetID="1" presetClass="mediacall" presetSubtype="0" fill="hold" nodeType="afterEffect">
                                  <p:stCondLst>
                                    <p:cond delay="0"/>
                                  </p:stCondLst>
                                  <p:childTnLst>
                                    <p:cmd type="call" cmd="playFrom(0.0)">
                                      <p:cBhvr>
                                        <p:cTn id="10" dur="2178" fill="hold"/>
                                        <p:tgtEl>
                                          <p:spTgt spid="5"/>
                                        </p:tgtEl>
                                      </p:cBhvr>
                                    </p:cmd>
                                  </p:childTnLst>
                                </p:cTn>
                              </p:par>
                            </p:childTnLst>
                          </p:cTn>
                        </p:par>
                      </p:childTnLst>
                    </p:cTn>
                  </p:par>
                </p:childTnLst>
              </p:cTn>
              <p:nextCondLst>
                <p:cond evt="onClick" delay="0">
                  <p:tgtEl>
                    <p:spTgt spid="6"/>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7"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latin typeface="Comic Sans MS"/>
                <a:cs typeface="Comic Sans MS"/>
              </a:rPr>
              <a:t>Plenary</a:t>
            </a:r>
            <a:endParaRPr lang="en-US" dirty="0">
              <a:latin typeface="Comic Sans MS"/>
              <a:cs typeface="Comic Sans MS"/>
            </a:endParaRPr>
          </a:p>
        </p:txBody>
      </p:sp>
      <p:sp>
        <p:nvSpPr>
          <p:cNvPr id="3" name="Content Placeholder 2"/>
          <p:cNvSpPr>
            <a:spLocks noGrp="1"/>
          </p:cNvSpPr>
          <p:nvPr>
            <p:ph idx="1"/>
          </p:nvPr>
        </p:nvSpPr>
        <p:spPr>
          <a:xfrm>
            <a:off x="0" y="1600200"/>
            <a:ext cx="9144000" cy="1324743"/>
          </a:xfrm>
          <a:solidFill>
            <a:schemeClr val="accent1">
              <a:lumMod val="60000"/>
              <a:lumOff val="40000"/>
            </a:schemeClr>
          </a:solidFill>
        </p:spPr>
        <p:txBody>
          <a:bodyPr>
            <a:normAutofit/>
          </a:bodyPr>
          <a:lstStyle/>
          <a:p>
            <a:pPr marL="0" indent="0" algn="ctr">
              <a:buNone/>
            </a:pPr>
            <a:r>
              <a:rPr lang="en-US" sz="3600" dirty="0" smtClean="0">
                <a:latin typeface="Comic Sans MS"/>
                <a:cs typeface="Comic Sans MS"/>
              </a:rPr>
              <a:t>What will you take away from today’s lesson?</a:t>
            </a:r>
            <a:endParaRPr lang="en-US" sz="3600" dirty="0">
              <a:latin typeface="Comic Sans MS"/>
              <a:cs typeface="Comic Sans MS"/>
            </a:endParaRPr>
          </a:p>
        </p:txBody>
      </p:sp>
      <p:sp>
        <p:nvSpPr>
          <p:cNvPr id="4" name="Content Placeholder 2"/>
          <p:cNvSpPr txBox="1">
            <a:spLocks/>
          </p:cNvSpPr>
          <p:nvPr/>
        </p:nvSpPr>
        <p:spPr>
          <a:xfrm>
            <a:off x="0" y="3140968"/>
            <a:ext cx="9144000" cy="1512168"/>
          </a:xfrm>
          <a:prstGeom prst="rect">
            <a:avLst/>
          </a:prstGeom>
          <a:solidFill>
            <a:schemeClr val="accent6">
              <a:lumMod val="60000"/>
              <a:lumOff val="4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latin typeface="Comic Sans MS"/>
                <a:cs typeface="Comic Sans MS"/>
              </a:rPr>
              <a:t>Who has shown themselves to be an independent learner?</a:t>
            </a:r>
            <a:endParaRPr lang="en-US" dirty="0">
              <a:latin typeface="Comic Sans MS"/>
              <a:cs typeface="Comic Sans MS"/>
            </a:endParaRPr>
          </a:p>
        </p:txBody>
      </p:sp>
      <p:sp>
        <p:nvSpPr>
          <p:cNvPr id="5" name="TextBox 4"/>
          <p:cNvSpPr txBox="1"/>
          <p:nvPr/>
        </p:nvSpPr>
        <p:spPr>
          <a:xfrm>
            <a:off x="417125" y="5085184"/>
            <a:ext cx="8076851" cy="1200328"/>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en-US" sz="2400" dirty="0" smtClean="0">
                <a:solidFill>
                  <a:srgbClr val="FF0000"/>
                </a:solidFill>
                <a:latin typeface="Comic Sans MS"/>
                <a:cs typeface="Comic Sans MS"/>
              </a:rPr>
              <a:t>Students who need to see me about </a:t>
            </a:r>
            <a:r>
              <a:rPr lang="en-US" sz="2400" u="sng" dirty="0" smtClean="0">
                <a:solidFill>
                  <a:srgbClr val="FF0000"/>
                </a:solidFill>
                <a:latin typeface="Comic Sans MS"/>
                <a:cs typeface="Comic Sans MS"/>
              </a:rPr>
              <a:t>missed</a:t>
            </a:r>
            <a:r>
              <a:rPr lang="en-US" sz="2400" dirty="0" smtClean="0">
                <a:solidFill>
                  <a:srgbClr val="FF0000"/>
                </a:solidFill>
                <a:latin typeface="Comic Sans MS"/>
                <a:cs typeface="Comic Sans MS"/>
              </a:rPr>
              <a:t> detentions:</a:t>
            </a:r>
          </a:p>
          <a:p>
            <a:pPr algn="ctr"/>
            <a:endParaRPr lang="en-US" sz="2400" dirty="0">
              <a:solidFill>
                <a:srgbClr val="FF0000"/>
              </a:solidFill>
              <a:latin typeface="Comic Sans MS"/>
              <a:cs typeface="Comic Sans MS"/>
            </a:endParaRPr>
          </a:p>
          <a:p>
            <a:pPr algn="ctr"/>
            <a:r>
              <a:rPr lang="en-US" sz="2400" dirty="0" err="1" smtClean="0">
                <a:solidFill>
                  <a:srgbClr val="FF0000"/>
                </a:solidFill>
                <a:latin typeface="Comic Sans MS"/>
                <a:cs typeface="Comic Sans MS"/>
              </a:rPr>
              <a:t>Jevon</a:t>
            </a:r>
            <a:r>
              <a:rPr lang="en-US" sz="2400" dirty="0" smtClean="0">
                <a:solidFill>
                  <a:srgbClr val="FF0000"/>
                </a:solidFill>
                <a:latin typeface="Comic Sans MS"/>
                <a:cs typeface="Comic Sans MS"/>
              </a:rPr>
              <a:t>, </a:t>
            </a:r>
            <a:r>
              <a:rPr lang="en-US" sz="2400" dirty="0" err="1" smtClean="0">
                <a:solidFill>
                  <a:srgbClr val="FF0000"/>
                </a:solidFill>
                <a:latin typeface="Comic Sans MS"/>
                <a:cs typeface="Comic Sans MS"/>
              </a:rPr>
              <a:t>Donville</a:t>
            </a:r>
            <a:r>
              <a:rPr lang="en-US" sz="2400" dirty="0" smtClean="0">
                <a:solidFill>
                  <a:srgbClr val="FF0000"/>
                </a:solidFill>
                <a:latin typeface="Comic Sans MS"/>
                <a:cs typeface="Comic Sans MS"/>
              </a:rPr>
              <a:t> and Hannah.</a:t>
            </a:r>
            <a:endParaRPr lang="en-US" sz="2400" dirty="0">
              <a:solidFill>
                <a:srgbClr val="FF0000"/>
              </a:solidFill>
              <a:latin typeface="Comic Sans MS"/>
              <a:cs typeface="Comic Sans MS"/>
            </a:endParaRPr>
          </a:p>
        </p:txBody>
      </p:sp>
    </p:spTree>
    <p:extLst>
      <p:ext uri="{BB962C8B-B14F-4D97-AF65-F5344CB8AC3E}">
        <p14:creationId xmlns:p14="http://schemas.microsoft.com/office/powerpoint/2010/main" val="1255619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Structure and Language</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Thursday 3</a:t>
            </a:r>
            <a:r>
              <a:rPr lang="en-US" u="sng" baseline="30000" dirty="0" smtClean="0"/>
              <a:t>rd</a:t>
            </a:r>
            <a:r>
              <a:rPr lang="en-US" u="sng" dirty="0" smtClean="0"/>
              <a:t> March 2015</a:t>
            </a:r>
            <a:endParaRPr lang="en-US" u="sng" dirty="0"/>
          </a:p>
        </p:txBody>
      </p:sp>
      <p:sp>
        <p:nvSpPr>
          <p:cNvPr id="4" name="TextBox 3"/>
          <p:cNvSpPr txBox="1"/>
          <p:nvPr/>
        </p:nvSpPr>
        <p:spPr>
          <a:xfrm>
            <a:off x="0" y="1556792"/>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Shakespeare’s use of language/structure</a:t>
            </a:r>
            <a:endParaRPr lang="en-US" sz="2400" i="1" dirty="0" smtClean="0"/>
          </a:p>
          <a:p>
            <a:r>
              <a:rPr lang="en-US" sz="2400" dirty="0" smtClean="0"/>
              <a:t>Skilled Learners will: </a:t>
            </a:r>
            <a:r>
              <a:rPr lang="en-US" sz="2400" dirty="0" smtClean="0">
                <a:solidFill>
                  <a:srgbClr val="FF0000"/>
                </a:solidFill>
              </a:rPr>
              <a:t>identify</a:t>
            </a:r>
            <a:r>
              <a:rPr lang="en-US" sz="2400" dirty="0" smtClean="0"/>
              <a:t> Shakespeare’s use of language/structure</a:t>
            </a:r>
            <a:endParaRPr lang="en-US" sz="2400" i="1" dirty="0"/>
          </a:p>
        </p:txBody>
      </p:sp>
      <p:sp>
        <p:nvSpPr>
          <p:cNvPr id="8" name="TextBox 7"/>
          <p:cNvSpPr txBox="1"/>
          <p:nvPr/>
        </p:nvSpPr>
        <p:spPr>
          <a:xfrm>
            <a:off x="-24888" y="2564904"/>
            <a:ext cx="9144000" cy="1446550"/>
          </a:xfrm>
          <a:prstGeom prst="rect">
            <a:avLst/>
          </a:prstGeom>
          <a:solidFill>
            <a:srgbClr val="008000"/>
          </a:solidFill>
          <a:ln>
            <a:solidFill>
              <a:schemeClr val="tx1"/>
            </a:solidFill>
          </a:ln>
        </p:spPr>
        <p:txBody>
          <a:bodyPr wrap="square" rtlCol="0">
            <a:spAutoFit/>
          </a:bodyPr>
          <a:lstStyle/>
          <a:p>
            <a:pPr algn="ctr"/>
            <a:r>
              <a:rPr lang="en-GB" sz="4400" dirty="0" smtClean="0"/>
              <a:t>Complete the starter task on your sheet.</a:t>
            </a:r>
            <a:endParaRPr lang="en-GB" sz="4400" dirty="0"/>
          </a:p>
        </p:txBody>
      </p:sp>
      <p:sp>
        <p:nvSpPr>
          <p:cNvPr id="5" name="TextBox 4"/>
          <p:cNvSpPr txBox="1"/>
          <p:nvPr/>
        </p:nvSpPr>
        <p:spPr>
          <a:xfrm>
            <a:off x="0" y="4293096"/>
            <a:ext cx="9144000" cy="954107"/>
          </a:xfrm>
          <a:prstGeom prst="rect">
            <a:avLst/>
          </a:prstGeom>
          <a:solidFill>
            <a:srgbClr val="FFFF00"/>
          </a:solidFill>
        </p:spPr>
        <p:txBody>
          <a:bodyPr wrap="square" rtlCol="0">
            <a:spAutoFit/>
          </a:bodyPr>
          <a:lstStyle/>
          <a:p>
            <a:pPr algn="ctr"/>
            <a:r>
              <a:rPr lang="en-US" sz="2800" dirty="0" smtClean="0"/>
              <a:t>Who is going to be an </a:t>
            </a:r>
            <a:r>
              <a:rPr lang="en-US" sz="2800" dirty="0" smtClean="0">
                <a:solidFill>
                  <a:srgbClr val="FF0000"/>
                </a:solidFill>
              </a:rPr>
              <a:t>independent learner </a:t>
            </a:r>
            <a:r>
              <a:rPr lang="en-US" sz="2800" dirty="0" smtClean="0"/>
              <a:t>today and get on with the starter </a:t>
            </a:r>
            <a:r>
              <a:rPr lang="en-US" sz="2800" u="sng" dirty="0" smtClean="0"/>
              <a:t>unprompted</a:t>
            </a:r>
            <a:r>
              <a:rPr lang="en-US" sz="2800" dirty="0" smtClean="0"/>
              <a:t>?</a:t>
            </a:r>
            <a:endParaRPr lang="en-US" sz="2800" dirty="0"/>
          </a:p>
        </p:txBody>
      </p:sp>
      <p:sp>
        <p:nvSpPr>
          <p:cNvPr id="6" name="TextBox 5"/>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23" name="Straight Connector 2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26" name="Straight Arrow Connector 25"/>
          <p:cNvCxnSpPr/>
          <p:nvPr/>
        </p:nvCxnSpPr>
        <p:spPr>
          <a:xfrm flipH="1">
            <a:off x="1259632" y="5013176"/>
            <a:ext cx="504056" cy="50405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5" idx="2"/>
          </p:cNvCxnSpPr>
          <p:nvPr/>
        </p:nvCxnSpPr>
        <p:spPr>
          <a:xfrm>
            <a:off x="4572000" y="5247203"/>
            <a:ext cx="0" cy="2700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a:off x="7452320" y="4941168"/>
            <a:ext cx="432048" cy="648072"/>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9768233"/>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29000"/>
            <a:ext cx="9144000" cy="1791072"/>
          </a:xfrm>
          <a:solidFill>
            <a:schemeClr val="accent1">
              <a:lumMod val="60000"/>
              <a:lumOff val="40000"/>
            </a:schemeClr>
          </a:solidFill>
        </p:spPr>
        <p:txBody>
          <a:bodyPr>
            <a:normAutofit/>
          </a:bodyPr>
          <a:lstStyle/>
          <a:p>
            <a:r>
              <a:rPr lang="en-GB" sz="3600" dirty="0" smtClean="0"/>
              <a:t>What is structure?</a:t>
            </a:r>
            <a:br>
              <a:rPr lang="en-GB" sz="3600" dirty="0" smtClean="0"/>
            </a:br>
            <a:r>
              <a:rPr lang="en-GB" sz="3600" dirty="0" smtClean="0"/>
              <a:t>What is language?</a:t>
            </a:r>
            <a:endParaRPr lang="en-GB" sz="3600" dirty="0"/>
          </a:p>
        </p:txBody>
      </p:sp>
      <p:sp>
        <p:nvSpPr>
          <p:cNvPr id="4" name="TextBox 3"/>
          <p:cNvSpPr txBox="1"/>
          <p:nvPr/>
        </p:nvSpPr>
        <p:spPr>
          <a:xfrm>
            <a:off x="2411760" y="692696"/>
            <a:ext cx="4030070" cy="584776"/>
          </a:xfrm>
          <a:prstGeom prst="rect">
            <a:avLst/>
          </a:prstGeom>
          <a:noFill/>
        </p:spPr>
        <p:txBody>
          <a:bodyPr wrap="none" rtlCol="0">
            <a:spAutoFit/>
          </a:bodyPr>
          <a:lstStyle/>
          <a:p>
            <a:r>
              <a:rPr lang="en-US" sz="3200" dirty="0" smtClean="0">
                <a:solidFill>
                  <a:srgbClr val="008000"/>
                </a:solidFill>
              </a:rPr>
              <a:t>THINK </a:t>
            </a:r>
            <a:r>
              <a:rPr lang="en-US" sz="3200" dirty="0" smtClean="0"/>
              <a:t>    </a:t>
            </a:r>
            <a:r>
              <a:rPr lang="en-US" sz="3200" dirty="0" smtClean="0">
                <a:solidFill>
                  <a:srgbClr val="660066"/>
                </a:solidFill>
              </a:rPr>
              <a:t>PAIR</a:t>
            </a:r>
            <a:r>
              <a:rPr lang="en-US" sz="3200" dirty="0" smtClean="0"/>
              <a:t>     </a:t>
            </a:r>
            <a:r>
              <a:rPr lang="en-US" sz="3200" dirty="0" smtClean="0">
                <a:solidFill>
                  <a:srgbClr val="000090"/>
                </a:solidFill>
              </a:rPr>
              <a:t>SHARE</a:t>
            </a:r>
            <a:endParaRPr lang="en-US" sz="3200" dirty="0">
              <a:solidFill>
                <a:srgbClr val="000090"/>
              </a:solidFill>
            </a:endParaRPr>
          </a:p>
        </p:txBody>
      </p:sp>
      <p:sp>
        <p:nvSpPr>
          <p:cNvPr id="5" name="Title 1"/>
          <p:cNvSpPr txBox="1">
            <a:spLocks/>
          </p:cNvSpPr>
          <p:nvPr/>
        </p:nvSpPr>
        <p:spPr>
          <a:xfrm>
            <a:off x="0" y="1484784"/>
            <a:ext cx="9144000" cy="1791072"/>
          </a:xfrm>
          <a:prstGeom prst="rect">
            <a:avLst/>
          </a:prstGeom>
          <a:solidFill>
            <a:schemeClr val="accent4">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What is structure in a text?</a:t>
            </a:r>
            <a:br>
              <a:rPr lang="en-GB" dirty="0" smtClean="0"/>
            </a:br>
            <a:r>
              <a:rPr lang="en-GB" dirty="0" smtClean="0"/>
              <a:t>What is language in a text?</a:t>
            </a:r>
            <a:endParaRPr lang="en-GB" dirty="0"/>
          </a:p>
        </p:txBody>
      </p:sp>
      <p:sp>
        <p:nvSpPr>
          <p:cNvPr id="3" name="TextBox 2"/>
          <p:cNvSpPr txBox="1"/>
          <p:nvPr/>
        </p:nvSpPr>
        <p:spPr>
          <a:xfrm>
            <a:off x="0" y="3429000"/>
            <a:ext cx="2948118" cy="369332"/>
          </a:xfrm>
          <a:prstGeom prst="rect">
            <a:avLst/>
          </a:prstGeom>
          <a:noFill/>
        </p:spPr>
        <p:txBody>
          <a:bodyPr wrap="none" rtlCol="0">
            <a:spAutoFit/>
          </a:bodyPr>
          <a:lstStyle/>
          <a:p>
            <a:r>
              <a:rPr lang="en-US" b="1" dirty="0" smtClean="0"/>
              <a:t>Too difficult</a:t>
            </a:r>
            <a:r>
              <a:rPr lang="is-IS" b="1" dirty="0" smtClean="0"/>
              <a:t>… Break it down:</a:t>
            </a:r>
            <a:endParaRPr lang="en-US" b="1" dirty="0"/>
          </a:p>
        </p:txBody>
      </p:sp>
      <p:sp>
        <p:nvSpPr>
          <p:cNvPr id="8" name="TextBox 7"/>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3" name="Straight Connector 1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pic>
        <p:nvPicPr>
          <p:cNvPr id="15" name="Picture 14"/>
          <p:cNvPicPr>
            <a:picLocks noChangeAspect="1"/>
          </p:cNvPicPr>
          <p:nvPr/>
        </p:nvPicPr>
        <p:blipFill>
          <a:blip r:embed="rId2"/>
          <a:stretch>
            <a:fillRect/>
          </a:stretch>
        </p:blipFill>
        <p:spPr>
          <a:xfrm>
            <a:off x="6660232" y="3645024"/>
            <a:ext cx="1968624" cy="1310030"/>
          </a:xfrm>
          <a:prstGeom prst="rect">
            <a:avLst/>
          </a:prstGeom>
        </p:spPr>
      </p:pic>
      <p:sp>
        <p:nvSpPr>
          <p:cNvPr id="17"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Thursday 3</a:t>
            </a:r>
            <a:r>
              <a:rPr lang="en-US" u="sng" baseline="30000" dirty="0" smtClean="0"/>
              <a:t>rd</a:t>
            </a:r>
            <a:r>
              <a:rPr lang="en-US" u="sng" dirty="0" smtClean="0"/>
              <a:t> March 2015</a:t>
            </a:r>
            <a:endParaRPr lang="en-US" u="sng" dirty="0"/>
          </a:p>
        </p:txBody>
      </p:sp>
    </p:spTree>
    <p:extLst>
      <p:ext uri="{BB962C8B-B14F-4D97-AF65-F5344CB8AC3E}">
        <p14:creationId xmlns:p14="http://schemas.microsoft.com/office/powerpoint/2010/main" val="18863882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lstStyle/>
          <a:p>
            <a:r>
              <a:rPr lang="en-GB" u="sng" dirty="0" smtClean="0"/>
              <a:t>Task</a:t>
            </a:r>
            <a:endParaRPr lang="en-GB" u="sng" dirty="0"/>
          </a:p>
        </p:txBody>
      </p:sp>
      <p:sp>
        <p:nvSpPr>
          <p:cNvPr id="3" name="Content Placeholder 2"/>
          <p:cNvSpPr>
            <a:spLocks noGrp="1"/>
          </p:cNvSpPr>
          <p:nvPr>
            <p:ph idx="1"/>
          </p:nvPr>
        </p:nvSpPr>
        <p:spPr>
          <a:xfrm>
            <a:off x="107504" y="2492897"/>
            <a:ext cx="8928992" cy="2736304"/>
          </a:xfrm>
          <a:solidFill>
            <a:srgbClr val="008000"/>
          </a:solidFill>
        </p:spPr>
        <p:txBody>
          <a:bodyPr/>
          <a:lstStyle/>
          <a:p>
            <a:pPr marL="0" indent="0" algn="ctr">
              <a:buNone/>
            </a:pPr>
            <a:r>
              <a:rPr lang="en-GB" dirty="0" smtClean="0"/>
              <a:t>Complete the planning sheet for your key challenge.</a:t>
            </a:r>
          </a:p>
          <a:p>
            <a:pPr marL="0" indent="0" algn="ctr">
              <a:buNone/>
            </a:pPr>
            <a:endParaRPr lang="en-GB" dirty="0"/>
          </a:p>
          <a:p>
            <a:pPr marL="0" indent="0" algn="ctr">
              <a:buNone/>
            </a:pPr>
            <a:r>
              <a:rPr lang="en-GB" dirty="0" smtClean="0">
                <a:solidFill>
                  <a:srgbClr val="FFFFFF"/>
                </a:solidFill>
              </a:rPr>
              <a:t>Can you do it </a:t>
            </a:r>
            <a:r>
              <a:rPr lang="en-GB" u="sng" dirty="0" smtClean="0">
                <a:solidFill>
                  <a:srgbClr val="FFFFFF"/>
                </a:solidFill>
              </a:rPr>
              <a:t>independently</a:t>
            </a:r>
            <a:r>
              <a:rPr lang="en-GB" dirty="0" smtClean="0">
                <a:solidFill>
                  <a:srgbClr val="FFFFFF"/>
                </a:solidFill>
              </a:rPr>
              <a:t>?</a:t>
            </a:r>
            <a:endParaRPr lang="en-GB" dirty="0">
              <a:solidFill>
                <a:srgbClr val="FFFFFF"/>
              </a:solidFill>
            </a:endParaRPr>
          </a:p>
        </p:txBody>
      </p:sp>
      <p:sp>
        <p:nvSpPr>
          <p:cNvPr id="4" name="TextBox 3"/>
          <p:cNvSpPr txBox="1"/>
          <p:nvPr/>
        </p:nvSpPr>
        <p:spPr>
          <a:xfrm>
            <a:off x="0" y="1517883"/>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Shakespeare’s use of language/structure</a:t>
            </a:r>
            <a:endParaRPr lang="en-US" sz="2400" i="1" dirty="0" smtClean="0"/>
          </a:p>
          <a:p>
            <a:r>
              <a:rPr lang="en-US" sz="2400" dirty="0" smtClean="0"/>
              <a:t>Skilled Learners will: </a:t>
            </a:r>
            <a:r>
              <a:rPr lang="en-US" sz="2400" dirty="0" smtClean="0">
                <a:solidFill>
                  <a:srgbClr val="FF0000"/>
                </a:solidFill>
              </a:rPr>
              <a:t>identify</a:t>
            </a:r>
            <a:r>
              <a:rPr lang="en-US" sz="2400" dirty="0" smtClean="0"/>
              <a:t> Shakespeare’s use of language/structure</a:t>
            </a:r>
            <a:endParaRPr lang="en-US" sz="2400" i="1" dirty="0"/>
          </a:p>
        </p:txBody>
      </p:sp>
      <p:sp>
        <p:nvSpPr>
          <p:cNvPr id="5" name="TextBox 4"/>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3" name="Straight Arrow Connector 12"/>
          <p:cNvCxnSpPr/>
          <p:nvPr/>
        </p:nvCxnSpPr>
        <p:spPr>
          <a:xfrm flipH="1">
            <a:off x="4644008" y="4365104"/>
            <a:ext cx="216024" cy="1080120"/>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a:off x="3059832" y="4293096"/>
            <a:ext cx="1512168" cy="1440160"/>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444208" y="4293096"/>
            <a:ext cx="1296144" cy="1152128"/>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8" name="Content Placeholder 2"/>
          <p:cNvSpPr txBox="1">
            <a:spLocks/>
          </p:cNvSpPr>
          <p:nvPr/>
        </p:nvSpPr>
        <p:spPr>
          <a:xfrm>
            <a:off x="4283968" y="160041"/>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smtClean="0"/>
              <a:t>Thursday 3</a:t>
            </a:r>
            <a:r>
              <a:rPr lang="en-US" u="sng" baseline="30000" smtClean="0"/>
              <a:t>rd</a:t>
            </a:r>
            <a:r>
              <a:rPr lang="en-US" u="sng" smtClean="0"/>
              <a:t> March 2015</a:t>
            </a:r>
            <a:endParaRPr lang="en-US" u="sng" dirty="0"/>
          </a:p>
        </p:txBody>
      </p:sp>
    </p:spTree>
    <p:extLst>
      <p:ext uri="{BB962C8B-B14F-4D97-AF65-F5344CB8AC3E}">
        <p14:creationId xmlns:p14="http://schemas.microsoft.com/office/powerpoint/2010/main" val="145689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163307"/>
          </a:xfrm>
        </p:spPr>
        <p:txBody>
          <a:bodyPr>
            <a:normAutofit/>
          </a:bodyPr>
          <a:lstStyle/>
          <a:p>
            <a:r>
              <a:rPr lang="en-US" dirty="0"/>
              <a:t>He is come to open the purple testament of bleeding war.		</a:t>
            </a:r>
          </a:p>
        </p:txBody>
      </p:sp>
      <p:sp>
        <p:nvSpPr>
          <p:cNvPr id="3" name="Content Placeholder 2"/>
          <p:cNvSpPr>
            <a:spLocks noGrp="1"/>
          </p:cNvSpPr>
          <p:nvPr>
            <p:ph idx="1"/>
          </p:nvPr>
        </p:nvSpPr>
        <p:spPr>
          <a:xfrm>
            <a:off x="457200" y="4015438"/>
            <a:ext cx="5852186" cy="2110725"/>
          </a:xfrm>
        </p:spPr>
        <p:txBody>
          <a:bodyPr/>
          <a:lstStyle/>
          <a:p>
            <a:r>
              <a:rPr lang="en-US" dirty="0" smtClean="0"/>
              <a:t>Shakespeare (Richard II)</a:t>
            </a:r>
            <a:endParaRPr lang="en-US" dirty="0"/>
          </a:p>
        </p:txBody>
      </p:sp>
      <p:pic>
        <p:nvPicPr>
          <p:cNvPr id="5" name="Picture 4"/>
          <p:cNvPicPr>
            <a:picLocks noChangeAspect="1"/>
          </p:cNvPicPr>
          <p:nvPr/>
        </p:nvPicPr>
        <p:blipFill>
          <a:blip r:embed="rId2"/>
          <a:stretch>
            <a:fillRect/>
          </a:stretch>
        </p:blipFill>
        <p:spPr>
          <a:xfrm>
            <a:off x="6477000" y="3810000"/>
            <a:ext cx="2667000" cy="3048000"/>
          </a:xfrm>
          <a:prstGeom prst="rect">
            <a:avLst/>
          </a:prstGeom>
        </p:spPr>
      </p:pic>
    </p:spTree>
    <p:extLst>
      <p:ext uri="{BB962C8B-B14F-4D97-AF65-F5344CB8AC3E}">
        <p14:creationId xmlns:p14="http://schemas.microsoft.com/office/powerpoint/2010/main" val="18664583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72816"/>
            <a:ext cx="9144000" cy="1143000"/>
          </a:xfrm>
          <a:solidFill>
            <a:schemeClr val="accent3">
              <a:lumMod val="60000"/>
              <a:lumOff val="40000"/>
            </a:schemeClr>
          </a:solidFill>
        </p:spPr>
        <p:txBody>
          <a:bodyPr>
            <a:normAutofit fontScale="90000"/>
          </a:bodyPr>
          <a:lstStyle/>
          <a:p>
            <a:r>
              <a:rPr lang="en-GB" dirty="0" smtClean="0"/>
              <a:t>Are you prepared to write your key challenge when you return?</a:t>
            </a:r>
            <a:endParaRPr lang="en-GB" dirty="0"/>
          </a:p>
        </p:txBody>
      </p:sp>
      <p:sp>
        <p:nvSpPr>
          <p:cNvPr id="4" name="TextBox 3"/>
          <p:cNvSpPr txBox="1"/>
          <p:nvPr/>
        </p:nvSpPr>
        <p:spPr>
          <a:xfrm>
            <a:off x="0" y="4437112"/>
            <a:ext cx="9144000" cy="461665"/>
          </a:xfrm>
          <a:prstGeom prst="rect">
            <a:avLst/>
          </a:prstGeom>
          <a:solidFill>
            <a:schemeClr val="accent4">
              <a:lumMod val="60000"/>
              <a:lumOff val="40000"/>
            </a:schemeClr>
          </a:solidFill>
        </p:spPr>
        <p:txBody>
          <a:bodyPr wrap="square" rtlCol="0">
            <a:spAutoFit/>
          </a:bodyPr>
          <a:lstStyle/>
          <a:p>
            <a:pPr algn="ctr"/>
            <a:r>
              <a:rPr lang="en-GB" sz="2400" dirty="0" smtClean="0"/>
              <a:t>How should we conduct ourselves going to the library?</a:t>
            </a:r>
            <a:endParaRPr lang="en-GB" sz="2400" dirty="0"/>
          </a:p>
        </p:txBody>
      </p:sp>
      <p:sp>
        <p:nvSpPr>
          <p:cNvPr id="5" name="TextBox 4"/>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cxnSp>
        <p:nvCxnSpPr>
          <p:cNvPr id="13" name="Straight Arrow Connector 12"/>
          <p:cNvCxnSpPr/>
          <p:nvPr/>
        </p:nvCxnSpPr>
        <p:spPr>
          <a:xfrm flipH="1">
            <a:off x="4932040" y="4941168"/>
            <a:ext cx="144016" cy="576064"/>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7236296" y="4941168"/>
            <a:ext cx="504056" cy="576064"/>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0" y="0"/>
            <a:ext cx="9144000" cy="830997"/>
          </a:xfrm>
          <a:prstGeom prst="rect">
            <a:avLst/>
          </a:prstGeom>
          <a:solidFill>
            <a:schemeClr val="accent4">
              <a:lumMod val="40000"/>
              <a:lumOff val="60000"/>
            </a:schemeClr>
          </a:solidFill>
        </p:spPr>
        <p:txBody>
          <a:bodyPr wrap="square" rtlCol="0">
            <a:spAutoFit/>
          </a:bodyPr>
          <a:lstStyle/>
          <a:p>
            <a:r>
              <a:rPr lang="en-US" sz="2400" dirty="0" smtClean="0"/>
              <a:t>Excellent Learners will: </a:t>
            </a:r>
            <a:r>
              <a:rPr lang="en-US" sz="2400" dirty="0" smtClean="0">
                <a:solidFill>
                  <a:srgbClr val="FF0000"/>
                </a:solidFill>
              </a:rPr>
              <a:t>explain</a:t>
            </a:r>
            <a:r>
              <a:rPr lang="en-US" sz="2400" dirty="0" smtClean="0"/>
              <a:t> Shakespeare’s use of language/structure</a:t>
            </a:r>
            <a:endParaRPr lang="en-US" sz="2400" i="1" dirty="0" smtClean="0"/>
          </a:p>
          <a:p>
            <a:r>
              <a:rPr lang="en-US" sz="2400" dirty="0" smtClean="0"/>
              <a:t>Skilled Learners will: </a:t>
            </a:r>
            <a:r>
              <a:rPr lang="en-US" sz="2400" dirty="0" smtClean="0">
                <a:solidFill>
                  <a:srgbClr val="FF0000"/>
                </a:solidFill>
              </a:rPr>
              <a:t>identify</a:t>
            </a:r>
            <a:r>
              <a:rPr lang="en-US" sz="2400" dirty="0" smtClean="0"/>
              <a:t> Shakespeare’s use of language/structure</a:t>
            </a:r>
            <a:endParaRPr lang="en-US" sz="2400" i="1" dirty="0"/>
          </a:p>
        </p:txBody>
      </p:sp>
    </p:spTree>
    <p:extLst>
      <p:ext uri="{BB962C8B-B14F-4D97-AF65-F5344CB8AC3E}">
        <p14:creationId xmlns:p14="http://schemas.microsoft.com/office/powerpoint/2010/main" val="29664919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012974"/>
          </a:xfrm>
          <a:solidFill>
            <a:schemeClr val="accent3">
              <a:lumMod val="60000"/>
              <a:lumOff val="40000"/>
            </a:schemeClr>
          </a:solidFill>
        </p:spPr>
        <p:txBody>
          <a:bodyPr/>
          <a:lstStyle/>
          <a:p>
            <a:r>
              <a:rPr lang="en-GB" u="sng" dirty="0" smtClean="0"/>
              <a:t>Reading Key Challenge 2</a:t>
            </a:r>
            <a:endParaRPr lang="en-GB" u="sng" dirty="0"/>
          </a:p>
        </p:txBody>
      </p:sp>
      <p:sp>
        <p:nvSpPr>
          <p:cNvPr id="3" name="Content Placeholder 2"/>
          <p:cNvSpPr>
            <a:spLocks noGrp="1"/>
          </p:cNvSpPr>
          <p:nvPr>
            <p:ph idx="1"/>
          </p:nvPr>
        </p:nvSpPr>
        <p:spPr>
          <a:xfrm>
            <a:off x="457200" y="1600201"/>
            <a:ext cx="8229600" cy="1684784"/>
          </a:xfrm>
        </p:spPr>
        <p:txBody>
          <a:bodyPr/>
          <a:lstStyle/>
          <a:p>
            <a:pPr marL="0" indent="0" algn="ctr">
              <a:buNone/>
            </a:pPr>
            <a:r>
              <a:rPr lang="en-GB" dirty="0" smtClean="0"/>
              <a:t>Explore Shakespeare’s use of </a:t>
            </a:r>
            <a:r>
              <a:rPr lang="en-GB" dirty="0" smtClean="0">
                <a:solidFill>
                  <a:srgbClr val="FF0000"/>
                </a:solidFill>
              </a:rPr>
              <a:t>structure</a:t>
            </a:r>
            <a:r>
              <a:rPr lang="en-GB" dirty="0" smtClean="0"/>
              <a:t> and </a:t>
            </a:r>
            <a:r>
              <a:rPr lang="en-GB" dirty="0" smtClean="0">
                <a:solidFill>
                  <a:srgbClr val="FF0000"/>
                </a:solidFill>
              </a:rPr>
              <a:t>language</a:t>
            </a:r>
            <a:r>
              <a:rPr lang="en-GB" dirty="0" smtClean="0"/>
              <a:t> to show how Juliet’s feelings change in Act 2, Scene 2.</a:t>
            </a:r>
            <a:endParaRPr lang="en-GB" dirty="0"/>
          </a:p>
        </p:txBody>
      </p:sp>
      <p:sp>
        <p:nvSpPr>
          <p:cNvPr id="5" name="TextBox 4"/>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3" name="TextBox 12"/>
          <p:cNvSpPr txBox="1"/>
          <p:nvPr/>
        </p:nvSpPr>
        <p:spPr>
          <a:xfrm>
            <a:off x="755576" y="4725144"/>
            <a:ext cx="8032968" cy="461665"/>
          </a:xfrm>
          <a:prstGeom prst="rect">
            <a:avLst/>
          </a:prstGeom>
          <a:noFill/>
        </p:spPr>
        <p:txBody>
          <a:bodyPr wrap="none" rtlCol="0">
            <a:spAutoFit/>
          </a:bodyPr>
          <a:lstStyle/>
          <a:p>
            <a:r>
              <a:rPr lang="en-US" sz="2400" dirty="0" smtClean="0"/>
              <a:t>Writing this well requires all of the 5 R’s of an excellent learner</a:t>
            </a:r>
            <a:endParaRPr lang="en-US" sz="2400" dirty="0"/>
          </a:p>
        </p:txBody>
      </p:sp>
      <p:sp>
        <p:nvSpPr>
          <p:cNvPr id="14" name="Content Placeholder 2"/>
          <p:cNvSpPr txBox="1">
            <a:spLocks/>
          </p:cNvSpPr>
          <p:nvPr/>
        </p:nvSpPr>
        <p:spPr>
          <a:xfrm>
            <a:off x="4355857"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smtClean="0"/>
              <a:t>Thursday 3</a:t>
            </a:r>
            <a:r>
              <a:rPr lang="en-US" u="sng" baseline="30000" smtClean="0"/>
              <a:t>rd</a:t>
            </a:r>
            <a:r>
              <a:rPr lang="en-US" u="sng" smtClean="0"/>
              <a:t> March 2015</a:t>
            </a:r>
            <a:endParaRPr lang="en-US" u="sng" dirty="0"/>
          </a:p>
        </p:txBody>
      </p:sp>
    </p:spTree>
    <p:extLst>
      <p:ext uri="{BB962C8B-B14F-4D97-AF65-F5344CB8AC3E}">
        <p14:creationId xmlns:p14="http://schemas.microsoft.com/office/powerpoint/2010/main" val="30290217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9144000" cy="652934"/>
          </a:xfrm>
          <a:solidFill>
            <a:schemeClr val="accent3">
              <a:lumMod val="60000"/>
              <a:lumOff val="40000"/>
            </a:schemeClr>
          </a:solidFill>
        </p:spPr>
        <p:txBody>
          <a:bodyPr>
            <a:normAutofit fontScale="90000"/>
          </a:bodyPr>
          <a:lstStyle/>
          <a:p>
            <a:r>
              <a:rPr lang="en-US" u="sng" dirty="0" smtClean="0"/>
              <a:t>The Plot</a:t>
            </a:r>
            <a:endParaRPr lang="en-US" u="sng" dirty="0"/>
          </a:p>
        </p:txBody>
      </p:sp>
      <p:sp>
        <p:nvSpPr>
          <p:cNvPr id="3" name="Content Placeholder 2"/>
          <p:cNvSpPr>
            <a:spLocks noGrp="1"/>
          </p:cNvSpPr>
          <p:nvPr>
            <p:ph idx="1"/>
          </p:nvPr>
        </p:nvSpPr>
        <p:spPr>
          <a:xfrm>
            <a:off x="4283968" y="160041"/>
            <a:ext cx="4762872" cy="604663"/>
          </a:xfrm>
        </p:spPr>
        <p:txBody>
          <a:bodyPr>
            <a:normAutofit/>
          </a:bodyPr>
          <a:lstStyle/>
          <a:p>
            <a:pPr marL="0" indent="0" algn="r">
              <a:buNone/>
            </a:pPr>
            <a:r>
              <a:rPr lang="en-US" u="sng" dirty="0" smtClean="0"/>
              <a:t>Friday 4</a:t>
            </a:r>
            <a:r>
              <a:rPr lang="en-US" u="sng" baseline="30000" dirty="0" smtClean="0"/>
              <a:t>th</a:t>
            </a:r>
            <a:r>
              <a:rPr lang="en-US" u="sng" dirty="0" smtClean="0"/>
              <a:t> March 2015</a:t>
            </a:r>
            <a:endParaRPr lang="en-US" u="sng" dirty="0"/>
          </a:p>
        </p:txBody>
      </p:sp>
      <p:sp>
        <p:nvSpPr>
          <p:cNvPr id="4" name="TextBox 3"/>
          <p:cNvSpPr txBox="1"/>
          <p:nvPr/>
        </p:nvSpPr>
        <p:spPr>
          <a:xfrm>
            <a:off x="0" y="1556792"/>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Shakespeare’s narrative in Romeo and Juliet</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a:t>
            </a:r>
            <a:endParaRPr lang="en-US" sz="2000" i="1" dirty="0"/>
          </a:p>
        </p:txBody>
      </p:sp>
      <p:sp>
        <p:nvSpPr>
          <p:cNvPr id="6" name="TextBox 5"/>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9" name="TextBox 8"/>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10" name="TextBox 9"/>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11" name="TextBox 10"/>
          <p:cNvSpPr txBox="1"/>
          <p:nvPr/>
        </p:nvSpPr>
        <p:spPr>
          <a:xfrm>
            <a:off x="5724128" y="5877272"/>
            <a:ext cx="1446580"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12" name="TextBox 11"/>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23" name="Straight Connector 22"/>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7" name="TextBox 6"/>
          <p:cNvSpPr txBox="1"/>
          <p:nvPr/>
        </p:nvSpPr>
        <p:spPr>
          <a:xfrm>
            <a:off x="539552" y="2780928"/>
            <a:ext cx="3639971" cy="2123658"/>
          </a:xfrm>
          <a:prstGeom prst="rect">
            <a:avLst/>
          </a:prstGeom>
          <a:solidFill>
            <a:schemeClr val="accent6">
              <a:lumMod val="60000"/>
              <a:lumOff val="40000"/>
            </a:schemeClr>
          </a:solidFill>
        </p:spPr>
        <p:txBody>
          <a:bodyPr wrap="none" rtlCol="0">
            <a:spAutoFit/>
          </a:bodyPr>
          <a:lstStyle/>
          <a:p>
            <a:pPr algn="ctr"/>
            <a:r>
              <a:rPr lang="en-GB" sz="4400" u="sng" dirty="0" smtClean="0"/>
              <a:t>Cosmic</a:t>
            </a:r>
          </a:p>
          <a:p>
            <a:pPr algn="ctr"/>
            <a:endParaRPr lang="en-GB" sz="4400" dirty="0"/>
          </a:p>
          <a:p>
            <a:pPr algn="ctr"/>
            <a:r>
              <a:rPr lang="en-GB" sz="4400" dirty="0" smtClean="0"/>
              <a:t>Pages 318 -342</a:t>
            </a:r>
            <a:endParaRPr lang="en-GB" sz="4400" dirty="0"/>
          </a:p>
        </p:txBody>
      </p:sp>
      <p:sp>
        <p:nvSpPr>
          <p:cNvPr id="13" name="TextBox 12"/>
          <p:cNvSpPr txBox="1"/>
          <p:nvPr/>
        </p:nvSpPr>
        <p:spPr>
          <a:xfrm>
            <a:off x="4605917" y="2780928"/>
            <a:ext cx="3960440"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3600" dirty="0" smtClean="0"/>
              <a:t>Homework on desks!</a:t>
            </a:r>
          </a:p>
          <a:p>
            <a:endParaRPr lang="en-GB" sz="3600" dirty="0"/>
          </a:p>
          <a:p>
            <a:r>
              <a:rPr lang="en-GB" sz="3600" dirty="0" smtClean="0"/>
              <a:t>‘I remember’ poem.</a:t>
            </a:r>
          </a:p>
        </p:txBody>
      </p:sp>
    </p:spTree>
    <p:extLst>
      <p:ext uri="{BB962C8B-B14F-4D97-AF65-F5344CB8AC3E}">
        <p14:creationId xmlns:p14="http://schemas.microsoft.com/office/powerpoint/2010/main" val="2572410917"/>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3200" u="sng" dirty="0" smtClean="0"/>
              <a:t>Starter</a:t>
            </a:r>
            <a:endParaRPr lang="en-GB" sz="3200" u="sng" dirty="0"/>
          </a:p>
        </p:txBody>
      </p:sp>
      <p:sp>
        <p:nvSpPr>
          <p:cNvPr id="3" name="Content Placeholder 2"/>
          <p:cNvSpPr>
            <a:spLocks noGrp="1"/>
          </p:cNvSpPr>
          <p:nvPr>
            <p:ph idx="1"/>
          </p:nvPr>
        </p:nvSpPr>
        <p:spPr>
          <a:xfrm>
            <a:off x="107504" y="2492897"/>
            <a:ext cx="8928992" cy="2736304"/>
          </a:xfrm>
          <a:solidFill>
            <a:srgbClr val="008000"/>
          </a:solidFill>
        </p:spPr>
        <p:txBody>
          <a:bodyPr/>
          <a:lstStyle/>
          <a:p>
            <a:pPr marL="0" indent="0" algn="ctr">
              <a:buNone/>
            </a:pPr>
            <a:r>
              <a:rPr lang="en-GB" dirty="0" smtClean="0">
                <a:solidFill>
                  <a:schemeClr val="bg1"/>
                </a:solidFill>
              </a:rPr>
              <a:t>Write down a few sentences about what you learnt yesterday.</a:t>
            </a:r>
          </a:p>
          <a:p>
            <a:pPr marL="0" indent="0" algn="ctr">
              <a:buNone/>
            </a:pPr>
            <a:r>
              <a:rPr lang="en-GB" dirty="0" smtClean="0">
                <a:solidFill>
                  <a:schemeClr val="bg1"/>
                </a:solidFill>
              </a:rPr>
              <a:t>What skills did you apply in English?</a:t>
            </a:r>
          </a:p>
          <a:p>
            <a:pPr marL="0" indent="0" algn="ctr">
              <a:buNone/>
            </a:pPr>
            <a:endParaRPr lang="en-GB" dirty="0"/>
          </a:p>
        </p:txBody>
      </p:sp>
      <p:sp>
        <p:nvSpPr>
          <p:cNvPr id="5" name="TextBox 4"/>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cxnSp>
        <p:nvCxnSpPr>
          <p:cNvPr id="15" name="Straight Arrow Connector 14"/>
          <p:cNvCxnSpPr>
            <a:stCxn id="8" idx="0"/>
          </p:cNvCxnSpPr>
          <p:nvPr/>
        </p:nvCxnSpPr>
        <p:spPr>
          <a:xfrm flipH="1" flipV="1">
            <a:off x="5436096" y="4221088"/>
            <a:ext cx="1011322" cy="165618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0" y="1556792"/>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Shakespeare’s narrative in Romeo and Juliet</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a:t>
            </a:r>
            <a:endParaRPr lang="en-US" sz="2000" i="1" dirty="0"/>
          </a:p>
        </p:txBody>
      </p:sp>
    </p:spTree>
    <p:extLst>
      <p:ext uri="{BB962C8B-B14F-4D97-AF65-F5344CB8AC3E}">
        <p14:creationId xmlns:p14="http://schemas.microsoft.com/office/powerpoint/2010/main" val="19246515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4000" u="sng" dirty="0" smtClean="0">
                <a:hlinkClick r:id="rId2" action="ppaction://hlinkfile"/>
              </a:rPr>
              <a:t>Film</a:t>
            </a:r>
            <a:endParaRPr lang="en-GB" sz="4000" u="sng" dirty="0"/>
          </a:p>
        </p:txBody>
      </p:sp>
      <p:sp>
        <p:nvSpPr>
          <p:cNvPr id="3" name="Content Placeholder 2"/>
          <p:cNvSpPr>
            <a:spLocks noGrp="1"/>
          </p:cNvSpPr>
          <p:nvPr>
            <p:ph idx="1"/>
          </p:nvPr>
        </p:nvSpPr>
        <p:spPr>
          <a:xfrm>
            <a:off x="107504" y="2492897"/>
            <a:ext cx="8928992" cy="2736304"/>
          </a:xfrm>
          <a:solidFill>
            <a:srgbClr val="008000"/>
          </a:solidFill>
        </p:spPr>
        <p:txBody>
          <a:bodyPr/>
          <a:lstStyle/>
          <a:p>
            <a:pPr marL="0" indent="0" algn="ctr">
              <a:buNone/>
            </a:pPr>
            <a:r>
              <a:rPr lang="en-GB" dirty="0" smtClean="0">
                <a:solidFill>
                  <a:schemeClr val="bg1"/>
                </a:solidFill>
              </a:rPr>
              <a:t>We are going to finish watching the </a:t>
            </a:r>
            <a:r>
              <a:rPr lang="en-GB" dirty="0" err="1" smtClean="0">
                <a:solidFill>
                  <a:schemeClr val="bg1"/>
                </a:solidFill>
              </a:rPr>
              <a:t>Bazluhrman</a:t>
            </a:r>
            <a:r>
              <a:rPr lang="en-GB" dirty="0" smtClean="0">
                <a:solidFill>
                  <a:schemeClr val="bg1"/>
                </a:solidFill>
              </a:rPr>
              <a:t> interpretation of </a:t>
            </a:r>
            <a:r>
              <a:rPr lang="en-GB" i="1" dirty="0" smtClean="0">
                <a:solidFill>
                  <a:schemeClr val="bg1"/>
                </a:solidFill>
              </a:rPr>
              <a:t>Romeo and Juliet.</a:t>
            </a:r>
          </a:p>
          <a:p>
            <a:pPr marL="0" indent="0" algn="ctr">
              <a:buNone/>
            </a:pPr>
            <a:r>
              <a:rPr lang="en-GB" dirty="0" smtClean="0">
                <a:solidFill>
                  <a:schemeClr val="bg1"/>
                </a:solidFill>
              </a:rPr>
              <a:t>I will stop the film at several points, ask you a question and you must write down the answer</a:t>
            </a:r>
          </a:p>
          <a:p>
            <a:pPr marL="0" indent="0" algn="ctr">
              <a:buNone/>
            </a:pPr>
            <a:endParaRPr lang="en-GB" dirty="0"/>
          </a:p>
        </p:txBody>
      </p:sp>
      <p:sp>
        <p:nvSpPr>
          <p:cNvPr id="5" name="TextBox 4"/>
          <p:cNvSpPr txBox="1"/>
          <p:nvPr/>
        </p:nvSpPr>
        <p:spPr>
          <a:xfrm>
            <a:off x="179512" y="5589240"/>
            <a:ext cx="1666141" cy="461665"/>
          </a:xfrm>
          <a:prstGeom prst="rect">
            <a:avLst/>
          </a:prstGeom>
          <a:no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cxnSp>
        <p:nvCxnSpPr>
          <p:cNvPr id="15" name="Straight Arrow Connector 14"/>
          <p:cNvCxnSpPr>
            <a:stCxn id="8" idx="0"/>
          </p:cNvCxnSpPr>
          <p:nvPr/>
        </p:nvCxnSpPr>
        <p:spPr>
          <a:xfrm flipH="1" flipV="1">
            <a:off x="5724128" y="4725144"/>
            <a:ext cx="72329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6948264" y="4725144"/>
            <a:ext cx="584089" cy="9186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321" y="1452300"/>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Shakespeare’s narrative in Romeo and Juliet</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a:t>
            </a:r>
            <a:endParaRPr lang="en-US" sz="2000" i="1" dirty="0"/>
          </a:p>
        </p:txBody>
      </p:sp>
    </p:spTree>
    <p:extLst>
      <p:ext uri="{BB962C8B-B14F-4D97-AF65-F5344CB8AC3E}">
        <p14:creationId xmlns:p14="http://schemas.microsoft.com/office/powerpoint/2010/main" val="318249284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3200" u="sng" dirty="0" smtClean="0"/>
              <a:t>The Big Write</a:t>
            </a:r>
            <a:endParaRPr lang="en-GB" sz="3200" u="sng" dirty="0"/>
          </a:p>
        </p:txBody>
      </p:sp>
      <p:sp>
        <p:nvSpPr>
          <p:cNvPr id="5" name="TextBox 4"/>
          <p:cNvSpPr txBox="1"/>
          <p:nvPr/>
        </p:nvSpPr>
        <p:spPr>
          <a:xfrm>
            <a:off x="179512" y="5589240"/>
            <a:ext cx="166614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pic>
        <p:nvPicPr>
          <p:cNvPr id="1026" name="Picture 2" descr="Romeo + Juli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11" y="1502331"/>
            <a:ext cx="9448800" cy="4038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2090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3200" u="sng" dirty="0" smtClean="0"/>
              <a:t>Peer Assess</a:t>
            </a:r>
            <a:endParaRPr lang="en-GB" sz="3200" u="sng" dirty="0"/>
          </a:p>
        </p:txBody>
      </p:sp>
      <p:sp>
        <p:nvSpPr>
          <p:cNvPr id="5" name="TextBox 4"/>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sp>
        <p:nvSpPr>
          <p:cNvPr id="12" name="Content Placeholder 2"/>
          <p:cNvSpPr>
            <a:spLocks noGrp="1"/>
          </p:cNvSpPr>
          <p:nvPr>
            <p:ph idx="1"/>
          </p:nvPr>
        </p:nvSpPr>
        <p:spPr>
          <a:xfrm>
            <a:off x="130406" y="1556792"/>
            <a:ext cx="8928992" cy="2736304"/>
          </a:xfrm>
          <a:solidFill>
            <a:srgbClr val="008000"/>
          </a:solidFill>
        </p:spPr>
        <p:txBody>
          <a:bodyPr>
            <a:normAutofit lnSpcReduction="10000"/>
          </a:bodyPr>
          <a:lstStyle/>
          <a:p>
            <a:pPr marL="0" indent="0" algn="ctr">
              <a:buNone/>
            </a:pPr>
            <a:r>
              <a:rPr lang="en-GB" dirty="0" smtClean="0">
                <a:solidFill>
                  <a:schemeClr val="bg1"/>
                </a:solidFill>
              </a:rPr>
              <a:t>1) Swap your work with the person next to you.</a:t>
            </a:r>
          </a:p>
          <a:p>
            <a:pPr marL="0" indent="0" algn="ctr">
              <a:buNone/>
            </a:pPr>
            <a:r>
              <a:rPr lang="en-GB" dirty="0" smtClean="0">
                <a:solidFill>
                  <a:schemeClr val="bg1"/>
                </a:solidFill>
              </a:rPr>
              <a:t>2) Read their work</a:t>
            </a:r>
          </a:p>
          <a:p>
            <a:pPr marL="0" indent="0" algn="ctr">
              <a:buNone/>
            </a:pPr>
            <a:r>
              <a:rPr lang="en-GB" dirty="0" smtClean="0">
                <a:solidFill>
                  <a:schemeClr val="bg1"/>
                </a:solidFill>
              </a:rPr>
              <a:t>3) Highlight your favourite part (a few sentences/ paragraph)</a:t>
            </a:r>
          </a:p>
          <a:p>
            <a:pPr marL="0" indent="0" algn="ctr">
              <a:buNone/>
            </a:pPr>
            <a:r>
              <a:rPr lang="en-GB" dirty="0" smtClean="0">
                <a:solidFill>
                  <a:schemeClr val="bg1"/>
                </a:solidFill>
              </a:rPr>
              <a:t>4) Write what you like under their work in </a:t>
            </a:r>
            <a:r>
              <a:rPr lang="en-GB" dirty="0" smtClean="0">
                <a:solidFill>
                  <a:srgbClr val="FF0000"/>
                </a:solidFill>
              </a:rPr>
              <a:t>red</a:t>
            </a:r>
            <a:r>
              <a:rPr lang="en-GB" dirty="0" smtClean="0">
                <a:solidFill>
                  <a:schemeClr val="bg1"/>
                </a:solidFill>
              </a:rPr>
              <a:t> pen</a:t>
            </a:r>
            <a:endParaRPr lang="en-GB" dirty="0"/>
          </a:p>
        </p:txBody>
      </p:sp>
      <p:cxnSp>
        <p:nvCxnSpPr>
          <p:cNvPr id="4" name="Straight Arrow Connector 3"/>
          <p:cNvCxnSpPr>
            <a:stCxn id="8" idx="0"/>
          </p:cNvCxnSpPr>
          <p:nvPr/>
        </p:nvCxnSpPr>
        <p:spPr>
          <a:xfrm flipH="1" flipV="1">
            <a:off x="6084168" y="4293096"/>
            <a:ext cx="363250"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2" idx="2"/>
          </p:cNvCxnSpPr>
          <p:nvPr/>
        </p:nvCxnSpPr>
        <p:spPr>
          <a:xfrm flipV="1">
            <a:off x="4594902" y="4293096"/>
            <a:ext cx="0" cy="136815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7620353" y="4293096"/>
            <a:ext cx="363250"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7402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normAutofit/>
          </a:bodyPr>
          <a:lstStyle/>
          <a:p>
            <a:r>
              <a:rPr lang="en-GB" sz="3200" u="sng" dirty="0" smtClean="0"/>
              <a:t>Plenary</a:t>
            </a:r>
            <a:endParaRPr lang="en-GB" sz="3200" u="sng" dirty="0"/>
          </a:p>
        </p:txBody>
      </p:sp>
      <p:sp>
        <p:nvSpPr>
          <p:cNvPr id="5" name="TextBox 4"/>
          <p:cNvSpPr txBox="1"/>
          <p:nvPr/>
        </p:nvSpPr>
        <p:spPr>
          <a:xfrm>
            <a:off x="179512" y="5589240"/>
            <a:ext cx="1666141"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esourceful</a:t>
            </a:r>
            <a:endParaRPr lang="en-US" sz="2400" dirty="0"/>
          </a:p>
        </p:txBody>
      </p:sp>
      <p:sp>
        <p:nvSpPr>
          <p:cNvPr id="6" name="TextBox 5"/>
          <p:cNvSpPr txBox="1"/>
          <p:nvPr/>
        </p:nvSpPr>
        <p:spPr>
          <a:xfrm>
            <a:off x="2051720" y="5877272"/>
            <a:ext cx="1435309"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esilience</a:t>
            </a:r>
            <a:endParaRPr lang="en-US" sz="2400" dirty="0"/>
          </a:p>
        </p:txBody>
      </p:sp>
      <p:sp>
        <p:nvSpPr>
          <p:cNvPr id="7" name="TextBox 6"/>
          <p:cNvSpPr txBox="1"/>
          <p:nvPr/>
        </p:nvSpPr>
        <p:spPr>
          <a:xfrm>
            <a:off x="3635896" y="5661248"/>
            <a:ext cx="1918013" cy="461665"/>
          </a:xfrm>
          <a:prstGeom prst="rect">
            <a:avLst/>
          </a:prstGeom>
          <a:solidFill>
            <a:schemeClr val="bg1"/>
          </a:solidFill>
          <a:ln>
            <a:solidFill>
              <a:srgbClr val="000000"/>
            </a:solidFill>
          </a:ln>
        </p:spPr>
        <p:txBody>
          <a:bodyPr wrap="none" rtlCol="0">
            <a:spAutoFit/>
          </a:bodyPr>
          <a:lstStyle/>
          <a:p>
            <a:r>
              <a:rPr lang="en-US" sz="2400" dirty="0" smtClean="0">
                <a:solidFill>
                  <a:srgbClr val="FF0000"/>
                </a:solidFill>
              </a:rPr>
              <a:t>R</a:t>
            </a:r>
            <a:r>
              <a:rPr lang="en-US" sz="2400" dirty="0" smtClean="0"/>
              <a:t>esponsibility</a:t>
            </a:r>
            <a:endParaRPr lang="en-US" sz="2400" dirty="0"/>
          </a:p>
        </p:txBody>
      </p:sp>
      <p:sp>
        <p:nvSpPr>
          <p:cNvPr id="8" name="TextBox 7"/>
          <p:cNvSpPr txBox="1"/>
          <p:nvPr/>
        </p:nvSpPr>
        <p:spPr>
          <a:xfrm>
            <a:off x="5724128" y="5877272"/>
            <a:ext cx="1446580"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eflection</a:t>
            </a:r>
            <a:endParaRPr lang="en-US" sz="2400" dirty="0"/>
          </a:p>
        </p:txBody>
      </p:sp>
      <p:sp>
        <p:nvSpPr>
          <p:cNvPr id="9" name="TextBox 8"/>
          <p:cNvSpPr txBox="1"/>
          <p:nvPr/>
        </p:nvSpPr>
        <p:spPr>
          <a:xfrm>
            <a:off x="7308304" y="5661248"/>
            <a:ext cx="1473931" cy="461665"/>
          </a:xfrm>
          <a:prstGeom prst="rect">
            <a:avLst/>
          </a:prstGeom>
          <a:solidFill>
            <a:srgbClr val="FFFF00"/>
          </a:solidFill>
          <a:ln>
            <a:solidFill>
              <a:srgbClr val="000000"/>
            </a:solidFill>
          </a:ln>
        </p:spPr>
        <p:txBody>
          <a:bodyPr wrap="none" rtlCol="0">
            <a:spAutoFit/>
          </a:bodyPr>
          <a:lstStyle/>
          <a:p>
            <a:r>
              <a:rPr lang="en-US" sz="2400" dirty="0" smtClean="0">
                <a:solidFill>
                  <a:srgbClr val="FF0000"/>
                </a:solidFill>
              </a:rPr>
              <a:t>R</a:t>
            </a:r>
            <a:r>
              <a:rPr lang="en-US" sz="2400" dirty="0" smtClean="0"/>
              <a:t>easoning</a:t>
            </a:r>
            <a:endParaRPr lang="en-US" sz="2400" dirty="0"/>
          </a:p>
        </p:txBody>
      </p:sp>
      <p:cxnSp>
        <p:nvCxnSpPr>
          <p:cNvPr id="10" name="Straight Connector 9"/>
          <p:cNvCxnSpPr/>
          <p:nvPr/>
        </p:nvCxnSpPr>
        <p:spPr>
          <a:xfrm>
            <a:off x="0" y="5517232"/>
            <a:ext cx="9144000" cy="7200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6488668"/>
            <a:ext cx="9144000" cy="369332"/>
          </a:xfrm>
          <a:prstGeom prst="rect">
            <a:avLst/>
          </a:prstGeom>
          <a:solidFill>
            <a:schemeClr val="accent6">
              <a:lumMod val="60000"/>
              <a:lumOff val="40000"/>
            </a:schemeClr>
          </a:solidFill>
        </p:spPr>
        <p:txBody>
          <a:bodyPr wrap="square" rtlCol="0">
            <a:spAutoFit/>
          </a:bodyPr>
          <a:lstStyle/>
          <a:p>
            <a:pPr algn="ctr"/>
            <a:r>
              <a:rPr lang="en-US" dirty="0" smtClean="0"/>
              <a:t>Excellent Learners are all of these</a:t>
            </a:r>
            <a:r>
              <a:rPr lang="is-IS" dirty="0" smtClean="0"/>
              <a:t>… Be excellent! Don’t settle for anything less than your best.</a:t>
            </a:r>
            <a:endParaRPr lang="en-US" dirty="0"/>
          </a:p>
        </p:txBody>
      </p:sp>
      <p:sp>
        <p:nvSpPr>
          <p:cNvPr id="18" name="Content Placeholder 2"/>
          <p:cNvSpPr txBox="1">
            <a:spLocks/>
          </p:cNvSpPr>
          <p:nvPr/>
        </p:nvSpPr>
        <p:spPr>
          <a:xfrm>
            <a:off x="4450414" y="15662"/>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Thursday 3</a:t>
            </a:r>
            <a:r>
              <a:rPr lang="en-US" u="sng" baseline="30000" dirty="0" smtClean="0"/>
              <a:t>rd</a:t>
            </a:r>
            <a:r>
              <a:rPr lang="en-US" u="sng" dirty="0" smtClean="0"/>
              <a:t> March 2015</a:t>
            </a:r>
            <a:endParaRPr lang="en-US" u="sng" dirty="0"/>
          </a:p>
        </p:txBody>
      </p:sp>
      <p:sp>
        <p:nvSpPr>
          <p:cNvPr id="12" name="Content Placeholder 2"/>
          <p:cNvSpPr>
            <a:spLocks noGrp="1"/>
          </p:cNvSpPr>
          <p:nvPr>
            <p:ph idx="1"/>
          </p:nvPr>
        </p:nvSpPr>
        <p:spPr>
          <a:xfrm>
            <a:off x="130406" y="1556792"/>
            <a:ext cx="8928992" cy="2736304"/>
          </a:xfrm>
          <a:solidFill>
            <a:srgbClr val="008000"/>
          </a:solidFill>
        </p:spPr>
        <p:txBody>
          <a:bodyPr>
            <a:normAutofit/>
          </a:bodyPr>
          <a:lstStyle/>
          <a:p>
            <a:pPr marL="0" indent="0" algn="ctr">
              <a:buNone/>
            </a:pPr>
            <a:r>
              <a:rPr lang="en-GB" dirty="0" smtClean="0">
                <a:solidFill>
                  <a:schemeClr val="bg1"/>
                </a:solidFill>
              </a:rPr>
              <a:t>What do you think the learning objective for the writing task was?</a:t>
            </a:r>
            <a:endParaRPr lang="en-GB" dirty="0"/>
          </a:p>
        </p:txBody>
      </p:sp>
      <p:cxnSp>
        <p:nvCxnSpPr>
          <p:cNvPr id="4" name="Straight Arrow Connector 3"/>
          <p:cNvCxnSpPr>
            <a:stCxn id="8" idx="0"/>
          </p:cNvCxnSpPr>
          <p:nvPr/>
        </p:nvCxnSpPr>
        <p:spPr>
          <a:xfrm flipH="1" flipV="1">
            <a:off x="6084168" y="4293096"/>
            <a:ext cx="363250" cy="15841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7620353" y="4293096"/>
            <a:ext cx="363250" cy="137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6739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4">
              <a:lumMod val="60000"/>
              <a:lumOff val="40000"/>
            </a:schemeClr>
          </a:solidFill>
        </p:spPr>
        <p:txBody>
          <a:bodyPr/>
          <a:lstStyle/>
          <a:p>
            <a:r>
              <a:rPr lang="en-US" dirty="0" smtClean="0"/>
              <a:t>Fix it time</a:t>
            </a:r>
            <a:endParaRPr lang="en-US"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829898496"/>
              </p:ext>
            </p:extLst>
          </p:nvPr>
        </p:nvGraphicFramePr>
        <p:xfrm>
          <a:off x="467544" y="1916832"/>
          <a:ext cx="8219256" cy="3947159"/>
        </p:xfrm>
        <a:graphic>
          <a:graphicData uri="http://schemas.openxmlformats.org/drawingml/2006/table">
            <a:tbl>
              <a:tblPr firstRow="1" bandRow="1">
                <a:tableStyleId>{5C22544A-7EE6-4342-B048-85BDC9FD1C3A}</a:tableStyleId>
              </a:tblPr>
              <a:tblGrid>
                <a:gridCol w="2894116"/>
                <a:gridCol w="766970"/>
                <a:gridCol w="4558170"/>
              </a:tblGrid>
              <a:tr h="370840">
                <a:tc>
                  <a:txBody>
                    <a:bodyPr/>
                    <a:lstStyle/>
                    <a:p>
                      <a:r>
                        <a:rPr lang="en-GB" dirty="0" smtClean="0"/>
                        <a:t>WWW</a:t>
                      </a:r>
                      <a:endParaRPr lang="en-GB" dirty="0"/>
                    </a:p>
                  </a:txBody>
                  <a:tcPr/>
                </a:tc>
                <a:tc>
                  <a:txBody>
                    <a:bodyPr/>
                    <a:lstStyle/>
                    <a:p>
                      <a:endParaRPr lang="en-GB" dirty="0"/>
                    </a:p>
                  </a:txBody>
                  <a:tcPr/>
                </a:tc>
                <a:tc>
                  <a:txBody>
                    <a:bodyPr/>
                    <a:lstStyle/>
                    <a:p>
                      <a:r>
                        <a:rPr lang="en-GB" dirty="0" smtClean="0"/>
                        <a:t>EBI</a:t>
                      </a:r>
                      <a:endParaRPr lang="en-GB" dirty="0"/>
                    </a:p>
                  </a:txBody>
                  <a:tcPr/>
                </a:tc>
              </a:tr>
              <a:tr h="370840">
                <a:tc>
                  <a:txBody>
                    <a:bodyPr/>
                    <a:lstStyle/>
                    <a:p>
                      <a:r>
                        <a:rPr lang="en-GB" dirty="0" smtClean="0"/>
                        <a:t>Clear analysis of change in emotions over time</a:t>
                      </a:r>
                      <a:endParaRPr lang="en-GB" dirty="0"/>
                    </a:p>
                  </a:txBody>
                  <a:tcPr/>
                </a:tc>
                <a:tc>
                  <a:txBody>
                    <a:bodyPr/>
                    <a:lstStyle/>
                    <a:p>
                      <a:r>
                        <a:rPr lang="en-GB" dirty="0" smtClean="0"/>
                        <a:t>1</a:t>
                      </a:r>
                      <a:endParaRPr lang="en-GB" dirty="0"/>
                    </a:p>
                  </a:txBody>
                  <a:tcPr/>
                </a:tc>
                <a:tc>
                  <a:txBody>
                    <a:bodyPr/>
                    <a:lstStyle/>
                    <a:p>
                      <a:r>
                        <a:rPr lang="en-GB" dirty="0" smtClean="0"/>
                        <a:t>Look at evidence from the whole extract</a:t>
                      </a:r>
                      <a:r>
                        <a:rPr lang="en-GB" baseline="0" dirty="0" smtClean="0"/>
                        <a:t> to identify change</a:t>
                      </a:r>
                      <a:endParaRPr lang="en-GB" dirty="0"/>
                    </a:p>
                  </a:txBody>
                  <a:tcPr/>
                </a:tc>
              </a:tr>
              <a:tr h="370840">
                <a:tc>
                  <a:txBody>
                    <a:bodyPr/>
                    <a:lstStyle/>
                    <a:p>
                      <a:r>
                        <a:rPr lang="en-GB" dirty="0" smtClean="0"/>
                        <a:t>Good use of short quotes as evidence</a:t>
                      </a:r>
                      <a:endParaRPr lang="en-GB" dirty="0"/>
                    </a:p>
                  </a:txBody>
                  <a:tcPr/>
                </a:tc>
                <a:tc>
                  <a:txBody>
                    <a:bodyPr/>
                    <a:lstStyle/>
                    <a:p>
                      <a:r>
                        <a:rPr lang="en-GB" dirty="0" smtClean="0"/>
                        <a:t>2</a:t>
                      </a:r>
                      <a:endParaRPr lang="en-GB" dirty="0"/>
                    </a:p>
                  </a:txBody>
                  <a:tcPr/>
                </a:tc>
                <a:tc>
                  <a:txBody>
                    <a:bodyPr/>
                    <a:lstStyle/>
                    <a:p>
                      <a:r>
                        <a:rPr lang="en-GB" dirty="0" smtClean="0"/>
                        <a:t>Always use evidence by quoting</a:t>
                      </a:r>
                      <a:endParaRPr lang="en-GB" dirty="0"/>
                    </a:p>
                  </a:txBody>
                  <a:tcPr/>
                </a:tc>
              </a:tr>
              <a:tr h="370840">
                <a:tc>
                  <a:txBody>
                    <a:bodyPr/>
                    <a:lstStyle/>
                    <a:p>
                      <a:r>
                        <a:rPr lang="en-GB" dirty="0" smtClean="0"/>
                        <a:t>Detailed analysis of language</a:t>
                      </a:r>
                      <a:endParaRPr lang="en-GB" dirty="0"/>
                    </a:p>
                  </a:txBody>
                  <a:tcPr/>
                </a:tc>
                <a:tc>
                  <a:txBody>
                    <a:bodyPr/>
                    <a:lstStyle/>
                    <a:p>
                      <a:r>
                        <a:rPr lang="en-GB" dirty="0" smtClean="0"/>
                        <a:t>3</a:t>
                      </a:r>
                      <a:endParaRPr lang="en-GB" dirty="0"/>
                    </a:p>
                  </a:txBody>
                  <a:tcPr/>
                </a:tc>
                <a:tc>
                  <a:txBody>
                    <a:bodyPr/>
                    <a:lstStyle/>
                    <a:p>
                      <a:r>
                        <a:rPr lang="en-GB" dirty="0" smtClean="0"/>
                        <a:t>Analyse </a:t>
                      </a:r>
                      <a:r>
                        <a:rPr lang="en-GB" dirty="0" err="1" smtClean="0"/>
                        <a:t>langauge</a:t>
                      </a:r>
                      <a:r>
                        <a:rPr lang="en-GB" baseline="0" dirty="0" smtClean="0"/>
                        <a:t> – ‘zoom in’ on words</a:t>
                      </a:r>
                      <a:endParaRPr lang="en-GB" dirty="0"/>
                    </a:p>
                  </a:txBody>
                  <a:tcPr/>
                </a:tc>
              </a:tr>
              <a:tr h="370840">
                <a:tc>
                  <a:txBody>
                    <a:bodyPr/>
                    <a:lstStyle/>
                    <a:p>
                      <a:endParaRPr lang="en-GB" dirty="0"/>
                    </a:p>
                  </a:txBody>
                  <a:tcPr/>
                </a:tc>
                <a:tc>
                  <a:txBody>
                    <a:bodyPr/>
                    <a:lstStyle/>
                    <a:p>
                      <a:r>
                        <a:rPr lang="en-GB" dirty="0" smtClean="0"/>
                        <a:t>4</a:t>
                      </a:r>
                      <a:endParaRPr lang="en-GB" dirty="0"/>
                    </a:p>
                  </a:txBody>
                  <a:tcPr/>
                </a:tc>
                <a:tc>
                  <a:txBody>
                    <a:bodyPr/>
                    <a:lstStyle/>
                    <a:p>
                      <a:r>
                        <a:rPr lang="en-GB" dirty="0" smtClean="0"/>
                        <a:t>Don’t refer to the modern translation</a:t>
                      </a:r>
                      <a:endParaRPr lang="en-GB" dirty="0"/>
                    </a:p>
                  </a:txBody>
                  <a:tcPr/>
                </a:tc>
              </a:tr>
              <a:tr h="370840">
                <a:tc>
                  <a:txBody>
                    <a:bodyPr/>
                    <a:lstStyle/>
                    <a:p>
                      <a:r>
                        <a:rPr lang="en-GB" dirty="0" smtClean="0"/>
                        <a:t>Clearly structured answer</a:t>
                      </a:r>
                      <a:endParaRPr lang="en-GB" dirty="0"/>
                    </a:p>
                  </a:txBody>
                  <a:tcPr/>
                </a:tc>
                <a:tc>
                  <a:txBody>
                    <a:bodyPr/>
                    <a:lstStyle/>
                    <a:p>
                      <a:r>
                        <a:rPr lang="en-GB" dirty="0" smtClean="0"/>
                        <a:t>5</a:t>
                      </a:r>
                      <a:endParaRPr lang="en-GB" dirty="0"/>
                    </a:p>
                  </a:txBody>
                  <a:tcPr/>
                </a:tc>
                <a:tc>
                  <a:txBody>
                    <a:bodyPr/>
                    <a:lstStyle/>
                    <a:p>
                      <a:r>
                        <a:rPr lang="en-GB" dirty="0" smtClean="0"/>
                        <a:t>Structure your answer appropriately</a:t>
                      </a:r>
                      <a:r>
                        <a:rPr lang="en-GB" baseline="0" dirty="0" smtClean="0"/>
                        <a:t> to task and time available</a:t>
                      </a:r>
                      <a:endParaRPr lang="en-GB" dirty="0"/>
                    </a:p>
                  </a:txBody>
                  <a:tcPr/>
                </a:tc>
              </a:tr>
              <a:tr h="370840">
                <a:tc>
                  <a:txBody>
                    <a:bodyPr/>
                    <a:lstStyle/>
                    <a:p>
                      <a:r>
                        <a:rPr lang="en-GB" dirty="0" smtClean="0"/>
                        <a:t>Detailed explanation of specific example from the text</a:t>
                      </a:r>
                      <a:endParaRPr lang="en-GB" dirty="0"/>
                    </a:p>
                  </a:txBody>
                  <a:tcPr/>
                </a:tc>
                <a:tc>
                  <a:txBody>
                    <a:bodyPr/>
                    <a:lstStyle/>
                    <a:p>
                      <a:r>
                        <a:rPr lang="en-GB" dirty="0" smtClean="0"/>
                        <a:t>6</a:t>
                      </a:r>
                      <a:endParaRPr lang="en-GB" dirty="0"/>
                    </a:p>
                  </a:txBody>
                  <a:tcPr/>
                </a:tc>
                <a:tc>
                  <a:txBody>
                    <a:bodyPr/>
                    <a:lstStyle/>
                    <a:p>
                      <a:r>
                        <a:rPr lang="en-GB" dirty="0" smtClean="0"/>
                        <a:t>Try to explain specific examples in</a:t>
                      </a:r>
                      <a:r>
                        <a:rPr lang="en-GB" baseline="0" dirty="0" smtClean="0"/>
                        <a:t> detail</a:t>
                      </a:r>
                      <a:endParaRPr lang="en-GB" dirty="0"/>
                    </a:p>
                  </a:txBody>
                  <a:tcPr/>
                </a:tc>
              </a:tr>
            </a:tbl>
          </a:graphicData>
        </a:graphic>
      </p:graphicFrame>
    </p:spTree>
    <p:extLst>
      <p:ext uri="{BB962C8B-B14F-4D97-AF65-F5344CB8AC3E}">
        <p14:creationId xmlns:p14="http://schemas.microsoft.com/office/powerpoint/2010/main" val="867561597"/>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accent3">
              <a:lumMod val="60000"/>
              <a:lumOff val="40000"/>
            </a:schemeClr>
          </a:solidFill>
        </p:spPr>
        <p:txBody>
          <a:bodyPr/>
          <a:lstStyle/>
          <a:p>
            <a:r>
              <a:rPr lang="en-US" u="sng" dirty="0" smtClean="0"/>
              <a:t>The End</a:t>
            </a:r>
            <a:endParaRPr lang="en-US" u="sng" dirty="0"/>
          </a:p>
        </p:txBody>
      </p:sp>
      <p:sp>
        <p:nvSpPr>
          <p:cNvPr id="4" name="TextBox 3"/>
          <p:cNvSpPr txBox="1"/>
          <p:nvPr/>
        </p:nvSpPr>
        <p:spPr>
          <a:xfrm>
            <a:off x="0" y="1556792"/>
            <a:ext cx="9144000" cy="707886"/>
          </a:xfrm>
          <a:prstGeom prst="rect">
            <a:avLst/>
          </a:prstGeom>
          <a:solidFill>
            <a:schemeClr val="accent4">
              <a:lumMod val="40000"/>
              <a:lumOff val="60000"/>
            </a:schemeClr>
          </a:solidFill>
        </p:spPr>
        <p:txBody>
          <a:bodyPr wrap="square" rtlCol="0">
            <a:spAutoFit/>
          </a:bodyPr>
          <a:lstStyle/>
          <a:p>
            <a:r>
              <a:rPr lang="en-US" sz="2000" dirty="0" smtClean="0"/>
              <a:t>Excellent Learners will: </a:t>
            </a:r>
            <a:r>
              <a:rPr lang="en-US" sz="2000" dirty="0" smtClean="0">
                <a:solidFill>
                  <a:srgbClr val="FF0000"/>
                </a:solidFill>
              </a:rPr>
              <a:t>explain</a:t>
            </a:r>
            <a:r>
              <a:rPr lang="en-US" sz="2000" dirty="0" smtClean="0"/>
              <a:t> how Shakespeare ends the play</a:t>
            </a:r>
            <a:endParaRPr lang="en-US" sz="2000" i="1" dirty="0" smtClean="0"/>
          </a:p>
          <a:p>
            <a:r>
              <a:rPr lang="en-US" sz="2000" dirty="0" smtClean="0"/>
              <a:t>Skilled Learners will: </a:t>
            </a:r>
            <a:r>
              <a:rPr lang="en-US" sz="2000" dirty="0" smtClean="0">
                <a:solidFill>
                  <a:srgbClr val="FF0000"/>
                </a:solidFill>
              </a:rPr>
              <a:t>identify</a:t>
            </a:r>
            <a:r>
              <a:rPr lang="en-US" sz="2000" dirty="0" smtClean="0"/>
              <a:t> key scenes from Shakespeare’s Romeo </a:t>
            </a:r>
            <a:r>
              <a:rPr lang="en-US" sz="2000" dirty="0"/>
              <a:t>and </a:t>
            </a:r>
            <a:r>
              <a:rPr lang="en-US" sz="2000" dirty="0" smtClean="0"/>
              <a:t>Juliet’s ending</a:t>
            </a:r>
            <a:endParaRPr lang="en-US" sz="2000" i="1" dirty="0"/>
          </a:p>
        </p:txBody>
      </p:sp>
      <p:pic>
        <p:nvPicPr>
          <p:cNvPr id="5" name="Picture 4"/>
          <p:cNvPicPr>
            <a:picLocks noChangeAspect="1"/>
          </p:cNvPicPr>
          <p:nvPr/>
        </p:nvPicPr>
        <p:blipFill>
          <a:blip r:embed="rId2"/>
          <a:stretch>
            <a:fillRect/>
          </a:stretch>
        </p:blipFill>
        <p:spPr>
          <a:xfrm>
            <a:off x="2411760" y="2492896"/>
            <a:ext cx="6336704" cy="4115840"/>
          </a:xfrm>
          <a:prstGeom prst="rect">
            <a:avLst/>
          </a:prstGeom>
        </p:spPr>
      </p:pic>
      <p:sp>
        <p:nvSpPr>
          <p:cNvPr id="6" name="TextBox 5"/>
          <p:cNvSpPr txBox="1"/>
          <p:nvPr/>
        </p:nvSpPr>
        <p:spPr>
          <a:xfrm>
            <a:off x="107504" y="2924944"/>
            <a:ext cx="2123728" cy="3416320"/>
          </a:xfrm>
          <a:prstGeom prst="rect">
            <a:avLst/>
          </a:prstGeom>
          <a:solidFill>
            <a:srgbClr val="FFFF00"/>
          </a:solidFill>
        </p:spPr>
        <p:txBody>
          <a:bodyPr wrap="square" rtlCol="0">
            <a:spAutoFit/>
          </a:bodyPr>
          <a:lstStyle/>
          <a:p>
            <a:r>
              <a:rPr lang="en-US" sz="2400" u="sng" dirty="0" smtClean="0"/>
              <a:t>Starter</a:t>
            </a:r>
          </a:p>
          <a:p>
            <a:endParaRPr lang="en-US" sz="2400" u="sng" dirty="0"/>
          </a:p>
          <a:p>
            <a:r>
              <a:rPr lang="en-US" sz="2400" dirty="0" smtClean="0"/>
              <a:t>What are the connotations of this image?</a:t>
            </a:r>
          </a:p>
          <a:p>
            <a:endParaRPr lang="en-US" sz="2400" dirty="0"/>
          </a:p>
          <a:p>
            <a:r>
              <a:rPr lang="en-US" sz="2400" dirty="0" smtClean="0"/>
              <a:t>Write them down in your book</a:t>
            </a:r>
            <a:endParaRPr lang="en-US" sz="2400" dirty="0"/>
          </a:p>
        </p:txBody>
      </p:sp>
      <p:sp>
        <p:nvSpPr>
          <p:cNvPr id="7" name="Content Placeholder 2"/>
          <p:cNvSpPr txBox="1">
            <a:spLocks/>
          </p:cNvSpPr>
          <p:nvPr/>
        </p:nvSpPr>
        <p:spPr>
          <a:xfrm>
            <a:off x="4360402" y="0"/>
            <a:ext cx="4762872" cy="604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u="sng" dirty="0" smtClean="0"/>
              <a:t>Wednesday 9</a:t>
            </a:r>
            <a:r>
              <a:rPr lang="en-US" u="sng" baseline="30000" dirty="0" smtClean="0"/>
              <a:t>th</a:t>
            </a:r>
            <a:r>
              <a:rPr lang="en-US" u="sng" dirty="0" smtClean="0"/>
              <a:t> March 2016 </a:t>
            </a:r>
            <a:endParaRPr lang="en-US" u="sng" dirty="0"/>
          </a:p>
        </p:txBody>
      </p:sp>
    </p:spTree>
    <p:extLst>
      <p:ext uri="{BB962C8B-B14F-4D97-AF65-F5344CB8AC3E}">
        <p14:creationId xmlns:p14="http://schemas.microsoft.com/office/powerpoint/2010/main" val="1046509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1376</TotalTime>
  <Words>7441</Words>
  <Application>Microsoft Macintosh PowerPoint</Application>
  <PresentationFormat>On-screen Show (4:3)</PresentationFormat>
  <Paragraphs>1215</Paragraphs>
  <Slides>133</Slides>
  <Notes>18</Notes>
  <HiddenSlides>0</HiddenSlides>
  <MMClips>4</MMClips>
  <ScaleCrop>false</ScaleCrop>
  <HeadingPairs>
    <vt:vector size="4" baseType="variant">
      <vt:variant>
        <vt:lpstr>Theme</vt:lpstr>
      </vt:variant>
      <vt:variant>
        <vt:i4>2</vt:i4>
      </vt:variant>
      <vt:variant>
        <vt:lpstr>Slide Titles</vt:lpstr>
      </vt:variant>
      <vt:variant>
        <vt:i4>133</vt:i4>
      </vt:variant>
    </vt:vector>
  </HeadingPairs>
  <TitlesOfParts>
    <vt:vector size="135" baseType="lpstr">
      <vt:lpstr>Office Theme</vt:lpstr>
      <vt:lpstr>1_Black</vt:lpstr>
      <vt:lpstr>Fix it time</vt:lpstr>
      <vt:lpstr>New Year Resolutions</vt:lpstr>
      <vt:lpstr>This term we will be studying</vt:lpstr>
      <vt:lpstr>Home Learning</vt:lpstr>
      <vt:lpstr>Batman or Shakespeare?</vt:lpstr>
      <vt:lpstr>...how many hours bring about the day, how many days will finish up the year, how many years a mortal man may live.  </vt:lpstr>
      <vt:lpstr>You'll hunt me. You'll condemn me, set the dogs on me.</vt:lpstr>
      <vt:lpstr>Welcome destruction, blood, and massacre. I see, as in a map, the end of all.     </vt:lpstr>
      <vt:lpstr>He is come to open the purple testament of bleeding war.  </vt:lpstr>
      <vt:lpstr>...and darkness be the burier of the dead.  </vt:lpstr>
      <vt:lpstr>Smoldering, I burn you—burning you, I flare, hot and bright and fierce and beautiful.</vt:lpstr>
      <vt:lpstr>All you've waited for is a puppet. A soulless little doll.</vt:lpstr>
      <vt:lpstr>I will grind your bones to dust. And with your blood and it I’ll make a paste.   </vt:lpstr>
      <vt:lpstr>PowerPoint Presentation</vt:lpstr>
      <vt:lpstr>Thursday 7th January 2016</vt:lpstr>
      <vt:lpstr>The Prologue</vt:lpstr>
      <vt:lpstr>As I read, draw the images you hear…</vt:lpstr>
      <vt:lpstr>In Pairs, rewrite the Prologue</vt:lpstr>
      <vt:lpstr>The Prologue</vt:lpstr>
      <vt:lpstr>PowerPoint Presentation</vt:lpstr>
      <vt:lpstr>The Prologue</vt:lpstr>
      <vt:lpstr>The Prologue</vt:lpstr>
      <vt:lpstr>Performing the Prologue</vt:lpstr>
      <vt:lpstr>Welcome on stage…</vt:lpstr>
      <vt:lpstr>What do you think?</vt:lpstr>
      <vt:lpstr>Thursday 14th January 2016</vt:lpstr>
      <vt:lpstr>Act 1 Scene 3</vt:lpstr>
      <vt:lpstr>Question One</vt:lpstr>
      <vt:lpstr>Question Two</vt:lpstr>
      <vt:lpstr>Question Three</vt:lpstr>
      <vt:lpstr>Question Four</vt:lpstr>
      <vt:lpstr>Question Five</vt:lpstr>
      <vt:lpstr>Question Six</vt:lpstr>
      <vt:lpstr>Friday 15th January 2016</vt:lpstr>
      <vt:lpstr>Key Challenge</vt:lpstr>
      <vt:lpstr>Key Challenge</vt:lpstr>
      <vt:lpstr>Act 1 Scene 3</vt:lpstr>
      <vt:lpstr>Read Act 1.3</vt:lpstr>
      <vt:lpstr>Female relationships</vt:lpstr>
      <vt:lpstr>How are the female characters introduced in…</vt:lpstr>
      <vt:lpstr>Plenary</vt:lpstr>
      <vt:lpstr>Thursday 21st January 2016</vt:lpstr>
      <vt:lpstr>PowerPoint Presentation</vt:lpstr>
      <vt:lpstr>The Nurse</vt:lpstr>
      <vt:lpstr>Annotations</vt:lpstr>
      <vt:lpstr>PEE (Reading skills)</vt:lpstr>
      <vt:lpstr>Write a PEE</vt:lpstr>
      <vt:lpstr>Peer Assess</vt:lpstr>
      <vt:lpstr>Homework</vt:lpstr>
      <vt:lpstr>WHAT HAVE I LEARNT TODAY?</vt:lpstr>
      <vt:lpstr>Writing Key Challenge</vt:lpstr>
      <vt:lpstr>Writing Key Challenge</vt:lpstr>
      <vt:lpstr>Fix it stickers</vt:lpstr>
      <vt:lpstr>Home Learning</vt:lpstr>
      <vt:lpstr>Act 1 Scene 4 - Act 3 Scene 1</vt:lpstr>
      <vt:lpstr>Gender and Performance</vt:lpstr>
      <vt:lpstr>Why do people respond like this?</vt:lpstr>
      <vt:lpstr>Film</vt:lpstr>
      <vt:lpstr>Writing Task</vt:lpstr>
      <vt:lpstr>WHAT HAVE I LEARNT TODAY?</vt:lpstr>
      <vt:lpstr>Thursday 11th February 2016</vt:lpstr>
      <vt:lpstr>Fix it time</vt:lpstr>
      <vt:lpstr>PowerPoint Presentation</vt:lpstr>
      <vt:lpstr>PowerPoint Presentation</vt:lpstr>
      <vt:lpstr>PowerPoint Presentation</vt:lpstr>
      <vt:lpstr>I Remember</vt:lpstr>
      <vt:lpstr>PowerPoint Presentation</vt:lpstr>
      <vt:lpstr>Speak Week - Dictation</vt:lpstr>
      <vt:lpstr>Task</vt:lpstr>
      <vt:lpstr>Plenary</vt:lpstr>
      <vt:lpstr>PowerPoint Presentation</vt:lpstr>
      <vt:lpstr>PowerPoint Presentation</vt:lpstr>
      <vt:lpstr>Look at the image you have been given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are Romeo and Juliet depicted?</vt:lpstr>
      <vt:lpstr>Read Act 2 Scene 2</vt:lpstr>
      <vt:lpstr>PowerPoint Presentation</vt:lpstr>
      <vt:lpstr>Key Challenge Preparation</vt:lpstr>
      <vt:lpstr>Plenary</vt:lpstr>
      <vt:lpstr>Structure and Language</vt:lpstr>
      <vt:lpstr>What is structure? What is language?</vt:lpstr>
      <vt:lpstr>Task</vt:lpstr>
      <vt:lpstr>Are you prepared to write your key challenge when you return?</vt:lpstr>
      <vt:lpstr>Reading Key Challenge 2</vt:lpstr>
      <vt:lpstr>The Plot</vt:lpstr>
      <vt:lpstr>Starter</vt:lpstr>
      <vt:lpstr>Film</vt:lpstr>
      <vt:lpstr>The Big Write</vt:lpstr>
      <vt:lpstr>Peer Assess</vt:lpstr>
      <vt:lpstr>Plenary</vt:lpstr>
      <vt:lpstr>Fix it time</vt:lpstr>
      <vt:lpstr>The End</vt:lpstr>
      <vt:lpstr>Film</vt:lpstr>
      <vt:lpstr>What do you think the message of Romeo and Juliet is and why?</vt:lpstr>
      <vt:lpstr>Plenary</vt:lpstr>
      <vt:lpstr>Romeo or Juliet</vt:lpstr>
      <vt:lpstr>Summarise their story</vt:lpstr>
      <vt:lpstr>Context: Marriage in the 1600s</vt:lpstr>
      <vt:lpstr>Question</vt:lpstr>
      <vt:lpstr>Act 4 Scene 3</vt:lpstr>
      <vt:lpstr>Homework Due: Thursday 17th March</vt:lpstr>
      <vt:lpstr>Plenary</vt:lpstr>
      <vt:lpstr>Writing Key Challenge</vt:lpstr>
      <vt:lpstr>Key Challenge</vt:lpstr>
      <vt:lpstr>What I am looking for</vt:lpstr>
      <vt:lpstr>Example</vt:lpstr>
      <vt:lpstr>Example</vt:lpstr>
      <vt:lpstr>Task: Plan your response</vt:lpstr>
      <vt:lpstr>Library</vt:lpstr>
      <vt:lpstr>Key Challenge</vt:lpstr>
      <vt:lpstr>Romeo and Juliet: Debating</vt:lpstr>
      <vt:lpstr>Debate</vt:lpstr>
      <vt:lpstr>Debate</vt:lpstr>
      <vt:lpstr>Debate</vt:lpstr>
      <vt:lpstr>Debate</vt:lpstr>
      <vt:lpstr>Debate</vt:lpstr>
      <vt:lpstr>Debate</vt:lpstr>
      <vt:lpstr>Class Debate</vt:lpstr>
      <vt:lpstr>Group work</vt:lpstr>
      <vt:lpstr>Discussion</vt:lpstr>
      <vt:lpstr>Discussion</vt:lpstr>
      <vt:lpstr>Plenary</vt:lpstr>
      <vt:lpstr>Romeo and Juliet: Adaptation</vt:lpstr>
      <vt:lpstr>Today we are watching a film</vt:lpstr>
      <vt:lpstr>How is Gnomeo and Juliet different to Romeo and Juliet?</vt:lpstr>
      <vt:lpstr>Home Learning</vt:lpstr>
    </vt:vector>
  </TitlesOfParts>
  <Company>RM plc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back </dc:title>
  <dc:creator>Michael Amess</dc:creator>
  <cp:lastModifiedBy>Michael Amess</cp:lastModifiedBy>
  <cp:revision>100</cp:revision>
  <dcterms:created xsi:type="dcterms:W3CDTF">2016-01-05T12:05:56Z</dcterms:created>
  <dcterms:modified xsi:type="dcterms:W3CDTF">2016-03-31T22:21:26Z</dcterms:modified>
</cp:coreProperties>
</file>